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8" r:id="rId4"/>
    <p:sldId id="257" r:id="rId5"/>
    <p:sldId id="267" r:id="rId6"/>
    <p:sldId id="268" r:id="rId7"/>
    <p:sldId id="266" r:id="rId8"/>
    <p:sldId id="265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8"/>
            <p14:sldId id="257"/>
            <p14:sldId id="267"/>
            <p14:sldId id="268"/>
            <p14:sldId id="266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417925" y="2967335"/>
            <a:ext cx="3356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1. </a:t>
            </a:r>
          </a:p>
          <a:p>
            <a:pPr algn="ctr"/>
            <a:r>
              <a:rPr lang="pl-PL" dirty="0"/>
              <a:t>HISTORIA STAROŻYTNA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62125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2896542"/>
            <a:ext cx="8934449" cy="3403774"/>
          </a:xfrm>
        </p:spPr>
        <p:txBody>
          <a:bodyPr>
            <a:noAutofit/>
          </a:bodyPr>
          <a:lstStyle/>
          <a:p>
            <a:pPr algn="l"/>
            <a:r>
              <a:rPr lang="cs-CZ" b="1" dirty="0"/>
              <a:t>Rewolucje w dziejach republiki rzymskiej: chronologia.</a:t>
            </a:r>
            <a:endParaRPr lang="pl-PL" dirty="0"/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729962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Adam Ziółkowski</a:t>
            </a: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480" y="1262224"/>
            <a:ext cx="8872520" cy="234468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Pierwszy okres rewolucyjny: powstanie i walka o przetrwanie organizacji plebejskiej </a:t>
            </a:r>
            <a:r>
              <a:rPr lang="cs-CZ" b="1" dirty="0" smtClean="0">
                <a:solidFill>
                  <a:srgbClr val="C00000"/>
                </a:solidFill>
              </a:rPr>
              <a:t/>
            </a:r>
            <a:br>
              <a:rPr lang="cs-CZ" b="1" dirty="0" smtClean="0">
                <a:solidFill>
                  <a:srgbClr val="C00000"/>
                </a:solidFill>
              </a:rPr>
            </a:br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dirty="0">
                <a:solidFill>
                  <a:srgbClr val="C00000"/>
                </a:solidFill>
              </a:rPr>
              <a:t>495-449).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30" y="3943788"/>
            <a:ext cx="8696370" cy="2172340"/>
          </a:xfrm>
        </p:spPr>
        <p:txBody>
          <a:bodyPr/>
          <a:lstStyle/>
          <a:p>
            <a:r>
              <a:rPr lang="cs-CZ" sz="2400" b="1" dirty="0"/>
              <a:t>495 -</a:t>
            </a:r>
            <a:r>
              <a:rPr lang="cs-CZ" sz="2400" dirty="0"/>
              <a:t> Śmierć L. Tarquiniusa Młodszego.</a:t>
            </a:r>
            <a:endParaRPr lang="pl-PL" sz="2400" dirty="0"/>
          </a:p>
          <a:p>
            <a:r>
              <a:rPr lang="cs-CZ" sz="2400" b="1" dirty="0"/>
              <a:t>494 - </a:t>
            </a:r>
            <a:r>
              <a:rPr lang="cs-CZ" sz="2400" dirty="0"/>
              <a:t>I secesja (Mons Sacer).</a:t>
            </a:r>
            <a:endParaRPr lang="pl-PL" sz="2400" dirty="0"/>
          </a:p>
          <a:p>
            <a:r>
              <a:rPr lang="cs-CZ" sz="2400" b="1" dirty="0"/>
              <a:t>451-449 -</a:t>
            </a:r>
            <a:r>
              <a:rPr lang="cs-CZ" sz="2400" dirty="0"/>
              <a:t> Decemwirat.</a:t>
            </a:r>
            <a:endParaRPr lang="pl-PL" sz="2400" dirty="0"/>
          </a:p>
          <a:p>
            <a:r>
              <a:rPr lang="cs-CZ" sz="2400" b="1" dirty="0"/>
              <a:t>449 - </a:t>
            </a:r>
            <a:r>
              <a:rPr lang="cs-CZ" sz="2400" dirty="0"/>
              <a:t>Obalenie decemwirów i II secesja (Awentyn).</a:t>
            </a:r>
            <a:endParaRPr lang="pl-PL" sz="2400" dirty="0"/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9D7B8C2-84F6-4A52-9527-AAACC4E89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1" y="2771448"/>
            <a:ext cx="34139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4A41222-E930-411C-B251-DA951E1D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 b="35974"/>
          <a:stretch/>
        </p:blipFill>
        <p:spPr>
          <a:xfrm>
            <a:off x="4882551" y="176458"/>
            <a:ext cx="7089697" cy="65050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875DB26-5965-4507-B750-AFD6ED2E1A42}"/>
              </a:ext>
            </a:extLst>
          </p:cNvPr>
          <p:cNvSpPr txBox="1"/>
          <p:nvPr/>
        </p:nvSpPr>
        <p:spPr>
          <a:xfrm>
            <a:off x="2251493" y="3429000"/>
            <a:ext cx="3278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494</a:t>
            </a:r>
            <a:r>
              <a:rPr lang="pl-PL" sz="2800" dirty="0"/>
              <a:t> – I secesja</a:t>
            </a:r>
          </a:p>
          <a:p>
            <a:r>
              <a:rPr lang="pl-PL" sz="2800" dirty="0">
                <a:solidFill>
                  <a:srgbClr val="C00000"/>
                </a:solidFill>
              </a:rPr>
              <a:t>449</a:t>
            </a:r>
            <a:r>
              <a:rPr lang="pl-PL" sz="2800" dirty="0"/>
              <a:t> – II secesja </a:t>
            </a:r>
          </a:p>
        </p:txBody>
      </p:sp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38" y="287893"/>
            <a:ext cx="8760376" cy="2344680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Drugi okres rewolucyjny: ekspansja organizacji plebejskiej </a:t>
            </a:r>
            <a:br>
              <a:rPr lang="pl-PL" sz="3600" b="1" dirty="0">
                <a:solidFill>
                  <a:srgbClr val="C00000"/>
                </a:solidFill>
              </a:rPr>
            </a:br>
            <a:r>
              <a:rPr lang="pl-PL" sz="3600" b="1" dirty="0">
                <a:solidFill>
                  <a:srgbClr val="C00000"/>
                </a:solidFill>
              </a:rPr>
              <a:t>i emancypacja plebejuszy </a:t>
            </a:r>
            <a:br>
              <a:rPr lang="pl-PL" sz="3600" b="1" dirty="0">
                <a:solidFill>
                  <a:srgbClr val="C00000"/>
                </a:solidFill>
              </a:rPr>
            </a:br>
            <a:r>
              <a:rPr lang="pl-PL" sz="3600" b="1" dirty="0">
                <a:solidFill>
                  <a:srgbClr val="C00000"/>
                </a:solidFill>
              </a:rPr>
              <a:t>(ok. 385-ok. 287)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423" y="2769079"/>
            <a:ext cx="8760376" cy="4088921"/>
          </a:xfrm>
        </p:spPr>
        <p:txBody>
          <a:bodyPr>
            <a:normAutofit/>
          </a:bodyPr>
          <a:lstStyle/>
          <a:p>
            <a:r>
              <a:rPr lang="cs-CZ" sz="2400" b="1" dirty="0"/>
              <a:t>389</a:t>
            </a:r>
            <a:r>
              <a:rPr lang="cs-CZ" sz="2400" dirty="0"/>
              <a:t> - Asygnacja </a:t>
            </a:r>
            <a:r>
              <a:rPr lang="cs-CZ" sz="2400" i="1" dirty="0"/>
              <a:t>viritim</a:t>
            </a:r>
            <a:r>
              <a:rPr lang="cs-CZ" sz="2400" dirty="0"/>
              <a:t> </a:t>
            </a:r>
            <a:r>
              <a:rPr lang="cs-CZ" sz="2400" i="1" dirty="0"/>
              <a:t>ager Veientanus Capenas</a:t>
            </a:r>
            <a:r>
              <a:rPr lang="cs-CZ" sz="2400" dirty="0"/>
              <a:t>.</a:t>
            </a:r>
            <a:endParaRPr lang="pl-PL" sz="2400" dirty="0"/>
          </a:p>
          <a:p>
            <a:r>
              <a:rPr lang="cs-CZ" sz="2400" b="1" dirty="0"/>
              <a:t>384</a:t>
            </a:r>
            <a:r>
              <a:rPr lang="cs-CZ" sz="2400" dirty="0"/>
              <a:t> - Śmierć Marka Manliusa Capitolinusa.</a:t>
            </a:r>
            <a:endParaRPr lang="pl-PL" sz="2400" dirty="0"/>
          </a:p>
          <a:p>
            <a:r>
              <a:rPr lang="cs-CZ" sz="2400" b="1" dirty="0"/>
              <a:t>380</a:t>
            </a:r>
            <a:r>
              <a:rPr lang="cs-CZ" sz="2400" dirty="0"/>
              <a:t> - </a:t>
            </a:r>
            <a:r>
              <a:rPr lang="cs-CZ" sz="2400" i="1" dirty="0"/>
              <a:t>Auxilium</a:t>
            </a:r>
            <a:r>
              <a:rPr lang="cs-CZ" sz="2400" dirty="0"/>
              <a:t> trybunów plebejskich dla </a:t>
            </a:r>
            <a:r>
              <a:rPr lang="cs-CZ" sz="2400" i="1" dirty="0"/>
              <a:t>addicti</a:t>
            </a:r>
            <a:r>
              <a:rPr lang="cs-CZ" sz="2400" dirty="0"/>
              <a:t>.</a:t>
            </a:r>
            <a:endParaRPr lang="pl-PL" sz="2400" dirty="0"/>
          </a:p>
          <a:p>
            <a:r>
              <a:rPr lang="cs-CZ" sz="2400" b="1" dirty="0"/>
              <a:t>376-367</a:t>
            </a:r>
            <a:r>
              <a:rPr lang="cs-CZ" sz="2400" dirty="0"/>
              <a:t> - Lucius Sextius i Caius Licinius trybunami plebejskimi.</a:t>
            </a:r>
            <a:endParaRPr lang="pl-PL" sz="2400" dirty="0"/>
          </a:p>
          <a:p>
            <a:r>
              <a:rPr lang="cs-CZ" sz="2400" b="1" dirty="0"/>
              <a:t>375-371</a:t>
            </a:r>
            <a:r>
              <a:rPr lang="cs-CZ" sz="2400" dirty="0"/>
              <a:t> - </a:t>
            </a:r>
            <a:r>
              <a:rPr lang="cs-CZ" sz="2400" i="1" dirty="0"/>
              <a:t>Solitudo magistratuum</a:t>
            </a:r>
            <a:r>
              <a:rPr lang="cs-CZ" sz="2400" dirty="0"/>
              <a:t>.</a:t>
            </a:r>
            <a:endParaRPr lang="pl-PL" sz="2400" dirty="0"/>
          </a:p>
          <a:p>
            <a:r>
              <a:rPr lang="cs-CZ" sz="2400" b="1" dirty="0"/>
              <a:t>368</a:t>
            </a:r>
            <a:r>
              <a:rPr lang="cs-CZ" sz="2400" dirty="0"/>
              <a:t> - Dyktatura Marka Furiusa Camillusa.</a:t>
            </a:r>
            <a:endParaRPr lang="pl-PL" sz="24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088" y="287893"/>
            <a:ext cx="8138326" cy="919805"/>
          </a:xfrm>
        </p:spPr>
        <p:txBody>
          <a:bodyPr>
            <a:noAutofit/>
          </a:bodyPr>
          <a:lstStyle/>
          <a:p>
            <a:pPr algn="r"/>
            <a:r>
              <a:rPr lang="pl-PL" sz="2400" b="1" dirty="0">
                <a:solidFill>
                  <a:srgbClr val="C00000"/>
                </a:solidFill>
              </a:rPr>
              <a:t>Drugi okres rewolucyjny: ekspansja organizacji plebejskiej </a:t>
            </a:r>
            <a:r>
              <a:rPr lang="pl-PL" sz="2400" b="1" dirty="0" smtClean="0">
                <a:solidFill>
                  <a:srgbClr val="C00000"/>
                </a:solidFill>
              </a:rPr>
              <a:t>i </a:t>
            </a:r>
            <a:r>
              <a:rPr lang="pl-PL" sz="2400" b="1" dirty="0">
                <a:solidFill>
                  <a:srgbClr val="C00000"/>
                </a:solidFill>
              </a:rPr>
              <a:t>emancypacja plebejuszy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(ok. 385-ok. 287)</a:t>
            </a:r>
            <a:endParaRPr lang="pl-PL" sz="2400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181" y="1792705"/>
            <a:ext cx="8648233" cy="5150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400" b="1" dirty="0"/>
              <a:t>367</a:t>
            </a:r>
            <a:r>
              <a:rPr lang="cs-CZ" sz="2400" dirty="0"/>
              <a:t> - Uznanie </a:t>
            </a:r>
            <a:r>
              <a:rPr lang="cs-CZ" sz="2400" i="1" dirty="0"/>
              <a:t>leges Liciniae Sextiae</a:t>
            </a:r>
            <a:r>
              <a:rPr lang="cs-CZ" sz="2400" dirty="0"/>
              <a:t>.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cs-CZ" sz="2400" b="1" dirty="0"/>
              <a:t>342</a:t>
            </a:r>
            <a:r>
              <a:rPr lang="cs-CZ" sz="2400" dirty="0"/>
              <a:t> - Bunt legionów w Kampanii i ich marsz na Rzym. </a:t>
            </a:r>
            <a:r>
              <a:rPr lang="cs-CZ" sz="2400" i="1" dirty="0"/>
              <a:t>Lex sacrata militaris</a:t>
            </a:r>
            <a:r>
              <a:rPr lang="cs-CZ" sz="2400" dirty="0"/>
              <a:t>. </a:t>
            </a:r>
            <a:r>
              <a:rPr lang="cs-CZ" sz="2400" i="1" dirty="0"/>
              <a:t>Leges Genuciae</a:t>
            </a:r>
            <a:r>
              <a:rPr lang="cs-CZ" sz="2400" dirty="0"/>
              <a:t>.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cs-CZ" sz="2400" b="1" dirty="0"/>
              <a:t>341</a:t>
            </a:r>
            <a:r>
              <a:rPr lang="cs-CZ" sz="2400" dirty="0"/>
              <a:t> - Konsulat Luciusa Aemiliusa Mamercinusa.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cs-CZ" sz="2400" b="1" dirty="0"/>
              <a:t>339</a:t>
            </a:r>
            <a:r>
              <a:rPr lang="cs-CZ" sz="2400" dirty="0"/>
              <a:t> - Konsulat Tiberiusa Aemiliusa Mamercinusa </a:t>
            </a:r>
            <a:br>
              <a:rPr lang="cs-CZ" sz="2400" dirty="0"/>
            </a:br>
            <a:r>
              <a:rPr lang="cs-CZ" sz="2400" dirty="0"/>
              <a:t>i Quintusa Publiliusa Philona.   </a:t>
            </a:r>
            <a:br>
              <a:rPr lang="cs-CZ" sz="2400" dirty="0"/>
            </a:br>
            <a:r>
              <a:rPr lang="cs-CZ" sz="2400" dirty="0"/>
              <a:t>Dyktatura Philona i </a:t>
            </a:r>
            <a:r>
              <a:rPr lang="cs-CZ" sz="2400" i="1" dirty="0"/>
              <a:t>leges Publiliae</a:t>
            </a:r>
            <a:r>
              <a:rPr lang="cs-CZ" sz="2400" dirty="0"/>
              <a:t>. </a:t>
            </a:r>
            <a:endParaRPr lang="pl-PL" sz="2400" dirty="0"/>
          </a:p>
          <a:p>
            <a:pPr>
              <a:lnSpc>
                <a:spcPct val="110000"/>
              </a:lnSpc>
            </a:pPr>
            <a:r>
              <a:rPr lang="cs-CZ" sz="2400" b="1" dirty="0"/>
              <a:t>ok. 287 </a:t>
            </a:r>
            <a:r>
              <a:rPr lang="cs-CZ" sz="2400" dirty="0"/>
              <a:t>- III secesja (Ianiculum), dyktatura Quintusa Hortensiusa i </a:t>
            </a:r>
            <a:r>
              <a:rPr lang="cs-CZ" sz="2400" i="1" dirty="0"/>
              <a:t>leges Hortensiae</a:t>
            </a:r>
            <a:r>
              <a:rPr lang="cs-CZ" sz="2400" dirty="0"/>
              <a:t>. Uznanie trybuńskiej </a:t>
            </a:r>
            <a:r>
              <a:rPr lang="cs-CZ" sz="2400" i="1" dirty="0"/>
              <a:t>intercessio</a:t>
            </a:r>
            <a:r>
              <a:rPr lang="cs-CZ" sz="2400" dirty="0"/>
              <a:t> przeciw magistratom (?).</a:t>
            </a:r>
            <a:endParaRPr lang="pl-PL" sz="2400" dirty="0"/>
          </a:p>
          <a:p>
            <a:pPr marL="0" indent="0">
              <a:lnSpc>
                <a:spcPct val="110000"/>
              </a:lnSpc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4A41222-E930-411C-B251-DA951E1D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 b="35974"/>
          <a:stretch/>
        </p:blipFill>
        <p:spPr>
          <a:xfrm>
            <a:off x="4882551" y="176458"/>
            <a:ext cx="7089697" cy="65050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875DB26-5965-4507-B750-AFD6ED2E1A42}"/>
              </a:ext>
            </a:extLst>
          </p:cNvPr>
          <p:cNvSpPr txBox="1"/>
          <p:nvPr/>
        </p:nvSpPr>
        <p:spPr>
          <a:xfrm>
            <a:off x="2242867" y="3638959"/>
            <a:ext cx="327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494</a:t>
            </a:r>
            <a:r>
              <a:rPr lang="pl-PL" dirty="0"/>
              <a:t> – I secesja</a:t>
            </a:r>
          </a:p>
          <a:p>
            <a:r>
              <a:rPr lang="pl-PL" b="1" dirty="0">
                <a:solidFill>
                  <a:srgbClr val="C00000"/>
                </a:solidFill>
              </a:rPr>
              <a:t>449</a:t>
            </a:r>
            <a:r>
              <a:rPr lang="pl-PL" dirty="0"/>
              <a:t> – II secesja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826186A-5A02-4810-B789-1EAAF2306C44}"/>
              </a:ext>
            </a:extLst>
          </p:cNvPr>
          <p:cNvSpPr txBox="1"/>
          <p:nvPr/>
        </p:nvSpPr>
        <p:spPr>
          <a:xfrm>
            <a:off x="2242867" y="4285290"/>
            <a:ext cx="263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342</a:t>
            </a:r>
            <a:r>
              <a:rPr lang="pl-PL" dirty="0"/>
              <a:t> – </a:t>
            </a:r>
            <a:r>
              <a:rPr lang="pl-PL" dirty="0" err="1"/>
              <a:t>seditio</a:t>
            </a:r>
            <a:r>
              <a:rPr lang="pl-PL" dirty="0"/>
              <a:t> </a:t>
            </a:r>
            <a:r>
              <a:rPr lang="pl-PL" dirty="0" err="1"/>
              <a:t>militaris</a:t>
            </a:r>
            <a:endParaRPr lang="pl-PL" dirty="0"/>
          </a:p>
          <a:p>
            <a:r>
              <a:rPr lang="pl-PL" b="1" dirty="0">
                <a:solidFill>
                  <a:srgbClr val="C00000"/>
                </a:solidFill>
              </a:rPr>
              <a:t>ca 287 </a:t>
            </a:r>
            <a:r>
              <a:rPr lang="pl-PL" dirty="0"/>
              <a:t>– III secesja</a:t>
            </a:r>
          </a:p>
        </p:txBody>
      </p:sp>
    </p:spTree>
    <p:extLst>
      <p:ext uri="{BB962C8B-B14F-4D97-AF65-F5344CB8AC3E}">
        <p14:creationId xmlns:p14="http://schemas.microsoft.com/office/powerpoint/2010/main" val="26272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190</Words>
  <Application>Microsoft Office PowerPoint</Application>
  <PresentationFormat>Panoramiczny</PresentationFormat>
  <Paragraphs>31</Paragraphs>
  <Slides>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Georgia</vt:lpstr>
      <vt:lpstr>Lato Black</vt:lpstr>
      <vt:lpstr>Motyw pakietu Office</vt:lpstr>
      <vt:lpstr>Prezentacja programu PowerPoint</vt:lpstr>
      <vt:lpstr>Rewolucje w dziejach republiki rzymskiej: chronologia.</vt:lpstr>
      <vt:lpstr>Pierwszy okres rewolucyjny: powstanie i walka o przetrwanie organizacji plebejskiej  (495-449).</vt:lpstr>
      <vt:lpstr>Prezentacja programu PowerPoint</vt:lpstr>
      <vt:lpstr>Drugi okres rewolucyjny: ekspansja organizacji plebejskiej  i emancypacja plebejuszy  (ok. 385-ok. 287)</vt:lpstr>
      <vt:lpstr>Drugi okres rewolucyjny: ekspansja organizacji plebejskiej i emancypacja plebejuszy  (ok. 385-ok. 287)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Łukasz Sędyka</cp:lastModifiedBy>
  <cp:revision>35</cp:revision>
  <dcterms:created xsi:type="dcterms:W3CDTF">2019-07-03T10:53:16Z</dcterms:created>
  <dcterms:modified xsi:type="dcterms:W3CDTF">2019-09-16T18:34:57Z</dcterms:modified>
</cp:coreProperties>
</file>