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6" r:id="rId3"/>
    <p:sldId id="257" r:id="rId4"/>
    <p:sldId id="258" r:id="rId5"/>
    <p:sldId id="260" r:id="rId6"/>
    <p:sldId id="259" r:id="rId7"/>
    <p:sldId id="261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65" r:id="rId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zołówka i tytuł" id="{E453F06E-E3AE-4C1F-8CE6-55F0EA805084}">
          <p14:sldIdLst>
            <p14:sldId id="279"/>
            <p14:sldId id="256"/>
          </p14:sldIdLst>
        </p14:section>
        <p14:section name="Sekcja 1" id="{446F0093-DF65-46B1-91C0-4DF31E887143}">
          <p14:sldIdLst>
            <p14:sldId id="257"/>
            <p14:sldId id="258"/>
            <p14:sldId id="260"/>
            <p14:sldId id="259"/>
            <p14:sldId id="261"/>
            <p14:sldId id="266"/>
            <p14:sldId id="267"/>
            <p14:sldId id="268"/>
            <p14:sldId id="269"/>
            <p14:sldId id="270"/>
            <p14:sldId id="271"/>
            <p14:sldId id="272"/>
          </p14:sldIdLst>
        </p14:section>
        <p14:section name="Dyskusja" id="{2B67C4E2-4D64-4554-BCBB-21A1744D58D3}">
          <p14:sldIdLst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D0CB"/>
    <a:srgbClr val="E28742"/>
    <a:srgbClr val="4121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Styl jasny 3 — Ak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86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1800" b="1" dirty="0"/>
              <a:t>Publikacje historyczne w Polsce w latach 1956/7-1989</a:t>
            </a:r>
          </a:p>
          <a:p>
            <a:pPr algn="ctr">
              <a:defRPr/>
            </a:pPr>
            <a:endParaRPr lang="pl-PL" sz="1100" b="1" dirty="0"/>
          </a:p>
          <a:p>
            <a:pPr algn="ctr">
              <a:defRPr/>
            </a:pPr>
            <a:r>
              <a:rPr lang="pl-PL" sz="1100" b="0" dirty="0"/>
              <a:t>Źródło danych: Bibliografia historii Polski</a:t>
            </a:r>
          </a:p>
          <a:p>
            <a:pPr algn="ctr">
              <a:defRPr/>
            </a:pPr>
            <a:r>
              <a:rPr lang="pl-PL" sz="1100" b="0" dirty="0"/>
              <a:t>Dane w liczbach bezwzględnych</a:t>
            </a:r>
          </a:p>
        </c:rich>
      </c:tx>
      <c:layout>
        <c:manualLayout>
          <c:xMode val="edge"/>
          <c:yMode val="edge"/>
          <c:x val="0.241615331614083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10426465441819772"/>
          <c:y val="0.20412037037037037"/>
          <c:w val="0.87068416447944008"/>
          <c:h val="0.54386482939632541"/>
        </c:manualLayout>
      </c:layout>
      <c:lineChart>
        <c:grouping val="standard"/>
        <c:varyColors val="0"/>
        <c:ser>
          <c:idx val="0"/>
          <c:order val="0"/>
          <c:tx>
            <c:strRef>
              <c:f>Źródła!$AF$9</c:f>
              <c:strCache>
                <c:ptCount val="1"/>
                <c:pt idx="0">
                  <c:v>Ogółem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cat>
            <c:strRef>
              <c:f>Źródła!$AE$10:$AE$42</c:f>
              <c:strCache>
                <c:ptCount val="33"/>
                <c:pt idx="0">
                  <c:v>1956/7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</c:strCache>
            </c:strRef>
          </c:cat>
          <c:val>
            <c:numRef>
              <c:f>Źródła!$AF$10:$AF$42</c:f>
              <c:numCache>
                <c:formatCode>General</c:formatCode>
                <c:ptCount val="33"/>
                <c:pt idx="0">
                  <c:v>4349</c:v>
                </c:pt>
                <c:pt idx="1">
                  <c:v>2243</c:v>
                </c:pt>
                <c:pt idx="2">
                  <c:v>2497</c:v>
                </c:pt>
                <c:pt idx="3">
                  <c:v>2888</c:v>
                </c:pt>
                <c:pt idx="4">
                  <c:v>3019</c:v>
                </c:pt>
                <c:pt idx="5">
                  <c:v>3852</c:v>
                </c:pt>
                <c:pt idx="6">
                  <c:v>4108</c:v>
                </c:pt>
                <c:pt idx="7">
                  <c:v>3856</c:v>
                </c:pt>
                <c:pt idx="8">
                  <c:v>3850</c:v>
                </c:pt>
                <c:pt idx="9">
                  <c:v>3462</c:v>
                </c:pt>
                <c:pt idx="10">
                  <c:v>3502</c:v>
                </c:pt>
                <c:pt idx="11">
                  <c:v>3930</c:v>
                </c:pt>
                <c:pt idx="12">
                  <c:v>4743</c:v>
                </c:pt>
                <c:pt idx="13">
                  <c:v>4648</c:v>
                </c:pt>
                <c:pt idx="14">
                  <c:v>5371</c:v>
                </c:pt>
                <c:pt idx="15">
                  <c:v>5106</c:v>
                </c:pt>
                <c:pt idx="16">
                  <c:v>5567</c:v>
                </c:pt>
                <c:pt idx="17">
                  <c:v>5923</c:v>
                </c:pt>
                <c:pt idx="18">
                  <c:v>5944</c:v>
                </c:pt>
                <c:pt idx="19">
                  <c:v>5733</c:v>
                </c:pt>
                <c:pt idx="20">
                  <c:v>5653</c:v>
                </c:pt>
                <c:pt idx="21">
                  <c:v>6171</c:v>
                </c:pt>
                <c:pt idx="22">
                  <c:v>5499</c:v>
                </c:pt>
                <c:pt idx="23">
                  <c:v>5478</c:v>
                </c:pt>
                <c:pt idx="24">
                  <c:v>5875</c:v>
                </c:pt>
                <c:pt idx="25">
                  <c:v>5833</c:v>
                </c:pt>
                <c:pt idx="26">
                  <c:v>5780</c:v>
                </c:pt>
                <c:pt idx="27">
                  <c:v>5971</c:v>
                </c:pt>
                <c:pt idx="28">
                  <c:v>5979</c:v>
                </c:pt>
                <c:pt idx="29">
                  <c:v>5706</c:v>
                </c:pt>
                <c:pt idx="30">
                  <c:v>6205</c:v>
                </c:pt>
                <c:pt idx="31">
                  <c:v>5615</c:v>
                </c:pt>
                <c:pt idx="32">
                  <c:v>5807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407-4A74-882E-42213D49F3D0}"/>
            </c:ext>
          </c:extLst>
        </c:ser>
        <c:ser>
          <c:idx val="1"/>
          <c:order val="1"/>
          <c:tx>
            <c:strRef>
              <c:f>Źródła!$AG$9</c:f>
              <c:strCache>
                <c:ptCount val="1"/>
                <c:pt idx="0">
                  <c:v>Żródła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Źródła!$AE$10:$AE$42</c:f>
              <c:strCache>
                <c:ptCount val="33"/>
                <c:pt idx="0">
                  <c:v>1956/7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</c:strCache>
            </c:strRef>
          </c:cat>
          <c:val>
            <c:numRef>
              <c:f>Źródła!$AG$10:$AG$42</c:f>
              <c:numCache>
                <c:formatCode>General</c:formatCode>
                <c:ptCount val="33"/>
                <c:pt idx="0">
                  <c:v>228</c:v>
                </c:pt>
                <c:pt idx="1">
                  <c:v>87</c:v>
                </c:pt>
                <c:pt idx="2">
                  <c:v>118</c:v>
                </c:pt>
                <c:pt idx="3">
                  <c:v>130</c:v>
                </c:pt>
                <c:pt idx="4">
                  <c:v>293</c:v>
                </c:pt>
                <c:pt idx="5">
                  <c:v>336</c:v>
                </c:pt>
                <c:pt idx="6">
                  <c:v>315</c:v>
                </c:pt>
                <c:pt idx="7">
                  <c:v>228</c:v>
                </c:pt>
                <c:pt idx="8">
                  <c:v>259</c:v>
                </c:pt>
                <c:pt idx="9">
                  <c:v>354</c:v>
                </c:pt>
                <c:pt idx="10">
                  <c:v>315</c:v>
                </c:pt>
                <c:pt idx="11">
                  <c:v>380</c:v>
                </c:pt>
                <c:pt idx="12">
                  <c:v>461</c:v>
                </c:pt>
                <c:pt idx="13">
                  <c:v>433</c:v>
                </c:pt>
                <c:pt idx="14">
                  <c:v>495</c:v>
                </c:pt>
                <c:pt idx="15">
                  <c:v>420</c:v>
                </c:pt>
                <c:pt idx="16">
                  <c:v>448</c:v>
                </c:pt>
                <c:pt idx="17">
                  <c:v>492</c:v>
                </c:pt>
                <c:pt idx="18">
                  <c:v>607</c:v>
                </c:pt>
                <c:pt idx="19">
                  <c:v>543</c:v>
                </c:pt>
                <c:pt idx="20">
                  <c:v>522</c:v>
                </c:pt>
                <c:pt idx="21">
                  <c:v>563</c:v>
                </c:pt>
                <c:pt idx="22">
                  <c:v>422</c:v>
                </c:pt>
                <c:pt idx="23">
                  <c:v>458</c:v>
                </c:pt>
                <c:pt idx="24">
                  <c:v>566</c:v>
                </c:pt>
                <c:pt idx="25">
                  <c:v>591</c:v>
                </c:pt>
                <c:pt idx="26">
                  <c:v>502</c:v>
                </c:pt>
                <c:pt idx="27">
                  <c:v>617</c:v>
                </c:pt>
                <c:pt idx="28">
                  <c:v>572</c:v>
                </c:pt>
                <c:pt idx="29">
                  <c:v>485</c:v>
                </c:pt>
                <c:pt idx="30">
                  <c:v>547</c:v>
                </c:pt>
                <c:pt idx="31">
                  <c:v>512</c:v>
                </c:pt>
                <c:pt idx="32">
                  <c:v>576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407-4A74-882E-42213D49F3D0}"/>
            </c:ext>
          </c:extLst>
        </c:ser>
        <c:ser>
          <c:idx val="2"/>
          <c:order val="2"/>
          <c:tx>
            <c:strRef>
              <c:f>Źródła!$AH$9</c:f>
              <c:strCache>
                <c:ptCount val="1"/>
                <c:pt idx="0">
                  <c:v>Opraco wania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Źródła!$AE$10:$AE$42</c:f>
              <c:strCache>
                <c:ptCount val="33"/>
                <c:pt idx="0">
                  <c:v>1956/7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</c:strCache>
            </c:strRef>
          </c:cat>
          <c:val>
            <c:numRef>
              <c:f>Źródła!$AH$10:$AH$42</c:f>
              <c:numCache>
                <c:formatCode>General</c:formatCode>
                <c:ptCount val="33"/>
                <c:pt idx="0">
                  <c:v>4121</c:v>
                </c:pt>
                <c:pt idx="1">
                  <c:v>2156</c:v>
                </c:pt>
                <c:pt idx="2">
                  <c:v>2379</c:v>
                </c:pt>
                <c:pt idx="3">
                  <c:v>2758</c:v>
                </c:pt>
                <c:pt idx="4">
                  <c:v>2726</c:v>
                </c:pt>
                <c:pt idx="5">
                  <c:v>3516</c:v>
                </c:pt>
                <c:pt idx="6">
                  <c:v>3793</c:v>
                </c:pt>
                <c:pt idx="7">
                  <c:v>3628</c:v>
                </c:pt>
                <c:pt idx="8">
                  <c:v>3591</c:v>
                </c:pt>
                <c:pt idx="9">
                  <c:v>3108</c:v>
                </c:pt>
                <c:pt idx="10">
                  <c:v>3187</c:v>
                </c:pt>
                <c:pt idx="11">
                  <c:v>3331</c:v>
                </c:pt>
                <c:pt idx="12">
                  <c:v>4038</c:v>
                </c:pt>
                <c:pt idx="13">
                  <c:v>3987</c:v>
                </c:pt>
                <c:pt idx="14">
                  <c:v>4602</c:v>
                </c:pt>
                <c:pt idx="15">
                  <c:v>4453</c:v>
                </c:pt>
                <c:pt idx="16">
                  <c:v>4889</c:v>
                </c:pt>
                <c:pt idx="17">
                  <c:v>5149</c:v>
                </c:pt>
                <c:pt idx="18">
                  <c:v>5032</c:v>
                </c:pt>
                <c:pt idx="19">
                  <c:v>4892</c:v>
                </c:pt>
                <c:pt idx="20">
                  <c:v>4892</c:v>
                </c:pt>
                <c:pt idx="21">
                  <c:v>5329</c:v>
                </c:pt>
                <c:pt idx="22">
                  <c:v>4849</c:v>
                </c:pt>
                <c:pt idx="23">
                  <c:v>4774</c:v>
                </c:pt>
                <c:pt idx="24">
                  <c:v>5014</c:v>
                </c:pt>
                <c:pt idx="25">
                  <c:v>5027</c:v>
                </c:pt>
                <c:pt idx="26">
                  <c:v>5043</c:v>
                </c:pt>
                <c:pt idx="27">
                  <c:v>5123</c:v>
                </c:pt>
                <c:pt idx="28">
                  <c:v>5407</c:v>
                </c:pt>
                <c:pt idx="29">
                  <c:v>5221</c:v>
                </c:pt>
                <c:pt idx="30">
                  <c:v>5658</c:v>
                </c:pt>
                <c:pt idx="31">
                  <c:v>5103</c:v>
                </c:pt>
                <c:pt idx="32">
                  <c:v>5231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407-4A74-882E-42213D49F3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8222032"/>
        <c:axId val="418228592"/>
      </c:lineChart>
      <c:catAx>
        <c:axId val="4182220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18228592"/>
        <c:crosses val="autoZero"/>
        <c:auto val="1"/>
        <c:lblAlgn val="ctr"/>
        <c:lblOffset val="100"/>
        <c:noMultiLvlLbl val="0"/>
      </c:catAx>
      <c:valAx>
        <c:axId val="418228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18222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/>
            </a:pPr>
            <a:r>
              <a:rPr lang="pl-PL" dirty="0"/>
              <a:t>Publikacje źródeł w Polsce w latach 1957-1989 
wg epok odniesienia. 
</a:t>
            </a:r>
          </a:p>
          <a:p>
            <a:pPr>
              <a:defRPr/>
            </a:pPr>
            <a:r>
              <a:rPr lang="pl-PL" sz="1100" b="0" dirty="0"/>
              <a:t>Wykres skumulowany. Liczby </a:t>
            </a:r>
            <a:r>
              <a:rPr lang="pl-PL" sz="1100" b="0" dirty="0" err="1"/>
              <a:t>bezwgl</a:t>
            </a:r>
            <a:r>
              <a:rPr lang="pl-PL" sz="1100" b="0" dirty="0"/>
              <a:t>.
Źródło: Bibliografia historii Polski 1956-1989</a:t>
            </a:r>
            <a:endParaRPr lang="pl-PL" b="0" dirty="0"/>
          </a:p>
        </c:rich>
      </c:tx>
      <c:layout>
        <c:manualLayout>
          <c:xMode val="edge"/>
          <c:yMode val="edge"/>
          <c:x val="0.23262306716210168"/>
          <c:y val="1.9425202037423945E-2"/>
        </c:manualLayout>
      </c:layout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6.8268638324091205E-2"/>
          <c:y val="0.20406852248394"/>
          <c:w val="0.86568083795440498"/>
          <c:h val="0.54379014989293395"/>
        </c:manualLayout>
      </c:layout>
      <c:areaChart>
        <c:grouping val="stacked"/>
        <c:varyColors val="1"/>
        <c:ser>
          <c:idx val="0"/>
          <c:order val="0"/>
          <c:tx>
            <c:strRef>
              <c:f>Źródła!$B$88</c:f>
              <c:strCache>
                <c:ptCount val="1"/>
                <c:pt idx="0">
                  <c:v>500-1505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</c:spPr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Źródła!$A$89:$A$121</c:f>
              <c:strCache>
                <c:ptCount val="33"/>
                <c:pt idx="0">
                  <c:v>1956/7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</c:strCache>
            </c:strRef>
          </c:cat>
          <c:val>
            <c:numRef>
              <c:f>Źródła!$B$89:$B$121</c:f>
              <c:numCache>
                <c:formatCode>General</c:formatCode>
                <c:ptCount val="33"/>
                <c:pt idx="0">
                  <c:v>24</c:v>
                </c:pt>
                <c:pt idx="1">
                  <c:v>11</c:v>
                </c:pt>
                <c:pt idx="2">
                  <c:v>17</c:v>
                </c:pt>
                <c:pt idx="3">
                  <c:v>28</c:v>
                </c:pt>
                <c:pt idx="4">
                  <c:v>39</c:v>
                </c:pt>
                <c:pt idx="5">
                  <c:v>35</c:v>
                </c:pt>
                <c:pt idx="6">
                  <c:v>31</c:v>
                </c:pt>
                <c:pt idx="7">
                  <c:v>34</c:v>
                </c:pt>
                <c:pt idx="8">
                  <c:v>38</c:v>
                </c:pt>
                <c:pt idx="9">
                  <c:v>33</c:v>
                </c:pt>
                <c:pt idx="10">
                  <c:v>18</c:v>
                </c:pt>
                <c:pt idx="11">
                  <c:v>38</c:v>
                </c:pt>
                <c:pt idx="12">
                  <c:v>29</c:v>
                </c:pt>
                <c:pt idx="13">
                  <c:v>35</c:v>
                </c:pt>
                <c:pt idx="14">
                  <c:v>43</c:v>
                </c:pt>
                <c:pt idx="15">
                  <c:v>34</c:v>
                </c:pt>
                <c:pt idx="16">
                  <c:v>38</c:v>
                </c:pt>
                <c:pt idx="17">
                  <c:v>88</c:v>
                </c:pt>
                <c:pt idx="18">
                  <c:v>49</c:v>
                </c:pt>
                <c:pt idx="19">
                  <c:v>50</c:v>
                </c:pt>
                <c:pt idx="20">
                  <c:v>45</c:v>
                </c:pt>
                <c:pt idx="21">
                  <c:v>57</c:v>
                </c:pt>
                <c:pt idx="22">
                  <c:v>41</c:v>
                </c:pt>
                <c:pt idx="23">
                  <c:v>45</c:v>
                </c:pt>
                <c:pt idx="24">
                  <c:v>40</c:v>
                </c:pt>
                <c:pt idx="25">
                  <c:v>36</c:v>
                </c:pt>
                <c:pt idx="26">
                  <c:v>27</c:v>
                </c:pt>
                <c:pt idx="27">
                  <c:v>31</c:v>
                </c:pt>
                <c:pt idx="28">
                  <c:v>27</c:v>
                </c:pt>
                <c:pt idx="29">
                  <c:v>23</c:v>
                </c:pt>
                <c:pt idx="30">
                  <c:v>29</c:v>
                </c:pt>
                <c:pt idx="31">
                  <c:v>21</c:v>
                </c:pt>
                <c:pt idx="32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04-43EB-81C7-EFAF9CD28DAE}"/>
            </c:ext>
          </c:extLst>
        </c:ser>
        <c:ser>
          <c:idx val="1"/>
          <c:order val="1"/>
          <c:tx>
            <c:strRef>
              <c:f>Źródła!$C$88</c:f>
              <c:strCache>
                <c:ptCount val="1"/>
                <c:pt idx="0">
                  <c:v>1454/1505- 1795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</c:spPr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Źródła!$A$89:$A$121</c:f>
              <c:strCache>
                <c:ptCount val="33"/>
                <c:pt idx="0">
                  <c:v>1956/7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</c:strCache>
            </c:strRef>
          </c:cat>
          <c:val>
            <c:numRef>
              <c:f>Źródła!$C$89:$C$121</c:f>
              <c:numCache>
                <c:formatCode>General</c:formatCode>
                <c:ptCount val="33"/>
                <c:pt idx="0">
                  <c:v>127</c:v>
                </c:pt>
                <c:pt idx="1">
                  <c:v>43</c:v>
                </c:pt>
                <c:pt idx="2">
                  <c:v>62</c:v>
                </c:pt>
                <c:pt idx="3">
                  <c:v>60</c:v>
                </c:pt>
                <c:pt idx="4">
                  <c:v>71</c:v>
                </c:pt>
                <c:pt idx="5">
                  <c:v>72</c:v>
                </c:pt>
                <c:pt idx="6">
                  <c:v>66</c:v>
                </c:pt>
                <c:pt idx="7">
                  <c:v>52</c:v>
                </c:pt>
                <c:pt idx="8">
                  <c:v>50</c:v>
                </c:pt>
                <c:pt idx="9">
                  <c:v>69</c:v>
                </c:pt>
                <c:pt idx="10">
                  <c:v>44</c:v>
                </c:pt>
                <c:pt idx="11">
                  <c:v>67</c:v>
                </c:pt>
                <c:pt idx="12">
                  <c:v>66</c:v>
                </c:pt>
                <c:pt idx="13">
                  <c:v>52</c:v>
                </c:pt>
                <c:pt idx="14">
                  <c:v>66</c:v>
                </c:pt>
                <c:pt idx="15">
                  <c:v>54</c:v>
                </c:pt>
                <c:pt idx="16">
                  <c:v>59</c:v>
                </c:pt>
                <c:pt idx="17">
                  <c:v>62</c:v>
                </c:pt>
                <c:pt idx="18">
                  <c:v>59</c:v>
                </c:pt>
                <c:pt idx="19">
                  <c:v>79</c:v>
                </c:pt>
                <c:pt idx="20">
                  <c:v>65</c:v>
                </c:pt>
                <c:pt idx="21">
                  <c:v>61</c:v>
                </c:pt>
                <c:pt idx="22">
                  <c:v>60</c:v>
                </c:pt>
                <c:pt idx="23">
                  <c:v>49</c:v>
                </c:pt>
                <c:pt idx="24">
                  <c:v>46</c:v>
                </c:pt>
                <c:pt idx="25">
                  <c:v>37</c:v>
                </c:pt>
                <c:pt idx="26">
                  <c:v>45</c:v>
                </c:pt>
                <c:pt idx="27">
                  <c:v>55</c:v>
                </c:pt>
                <c:pt idx="28">
                  <c:v>66</c:v>
                </c:pt>
                <c:pt idx="29">
                  <c:v>43</c:v>
                </c:pt>
                <c:pt idx="30">
                  <c:v>55</c:v>
                </c:pt>
                <c:pt idx="31">
                  <c:v>43</c:v>
                </c:pt>
                <c:pt idx="32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04-43EB-81C7-EFAF9CD28DAE}"/>
            </c:ext>
          </c:extLst>
        </c:ser>
        <c:ser>
          <c:idx val="2"/>
          <c:order val="2"/>
          <c:tx>
            <c:strRef>
              <c:f>Źródła!$D$88</c:f>
              <c:strCache>
                <c:ptCount val="1"/>
                <c:pt idx="0">
                  <c:v>1795-1918</c:v>
                </c:pt>
              </c:strCache>
            </c:strRef>
          </c:tx>
          <c:spPr>
            <a:solidFill>
              <a:srgbClr val="A5A5A5"/>
            </a:solidFill>
            <a:ln>
              <a:noFill/>
            </a:ln>
          </c:spPr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Źródła!$A$89:$A$121</c:f>
              <c:strCache>
                <c:ptCount val="33"/>
                <c:pt idx="0">
                  <c:v>1956/7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</c:strCache>
            </c:strRef>
          </c:cat>
          <c:val>
            <c:numRef>
              <c:f>Źródła!$D$89:$D$121</c:f>
              <c:numCache>
                <c:formatCode>General</c:formatCode>
                <c:ptCount val="33"/>
                <c:pt idx="0">
                  <c:v>77</c:v>
                </c:pt>
                <c:pt idx="1">
                  <c:v>33</c:v>
                </c:pt>
                <c:pt idx="2">
                  <c:v>39</c:v>
                </c:pt>
                <c:pt idx="3">
                  <c:v>42</c:v>
                </c:pt>
                <c:pt idx="4">
                  <c:v>117</c:v>
                </c:pt>
                <c:pt idx="5">
                  <c:v>155</c:v>
                </c:pt>
                <c:pt idx="6">
                  <c:v>134</c:v>
                </c:pt>
                <c:pt idx="7">
                  <c:v>79</c:v>
                </c:pt>
                <c:pt idx="8">
                  <c:v>108</c:v>
                </c:pt>
                <c:pt idx="9">
                  <c:v>65</c:v>
                </c:pt>
                <c:pt idx="10">
                  <c:v>63</c:v>
                </c:pt>
                <c:pt idx="11">
                  <c:v>59</c:v>
                </c:pt>
                <c:pt idx="12">
                  <c:v>64</c:v>
                </c:pt>
                <c:pt idx="13">
                  <c:v>75</c:v>
                </c:pt>
                <c:pt idx="14">
                  <c:v>85</c:v>
                </c:pt>
                <c:pt idx="15">
                  <c:v>70</c:v>
                </c:pt>
                <c:pt idx="16">
                  <c:v>67</c:v>
                </c:pt>
                <c:pt idx="17">
                  <c:v>63</c:v>
                </c:pt>
                <c:pt idx="18">
                  <c:v>81</c:v>
                </c:pt>
                <c:pt idx="19">
                  <c:v>67</c:v>
                </c:pt>
                <c:pt idx="20">
                  <c:v>77</c:v>
                </c:pt>
                <c:pt idx="21">
                  <c:v>53</c:v>
                </c:pt>
                <c:pt idx="22">
                  <c:v>36</c:v>
                </c:pt>
                <c:pt idx="23">
                  <c:v>34</c:v>
                </c:pt>
                <c:pt idx="24">
                  <c:v>33</c:v>
                </c:pt>
                <c:pt idx="25">
                  <c:v>59</c:v>
                </c:pt>
                <c:pt idx="26">
                  <c:v>43</c:v>
                </c:pt>
                <c:pt idx="27">
                  <c:v>52</c:v>
                </c:pt>
                <c:pt idx="28">
                  <c:v>77</c:v>
                </c:pt>
                <c:pt idx="29">
                  <c:v>70</c:v>
                </c:pt>
                <c:pt idx="30">
                  <c:v>85</c:v>
                </c:pt>
                <c:pt idx="31">
                  <c:v>65</c:v>
                </c:pt>
                <c:pt idx="32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04-43EB-81C7-EFAF9CD28DAE}"/>
            </c:ext>
          </c:extLst>
        </c:ser>
        <c:ser>
          <c:idx val="3"/>
          <c:order val="3"/>
          <c:tx>
            <c:strRef>
              <c:f>Źródła!$E$88</c:f>
              <c:strCache>
                <c:ptCount val="1"/>
                <c:pt idx="0">
                  <c:v>1918-1939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</c:spPr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Źródła!$A$89:$A$121</c:f>
              <c:strCache>
                <c:ptCount val="33"/>
                <c:pt idx="0">
                  <c:v>1956/7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</c:strCache>
            </c:strRef>
          </c:cat>
          <c:val>
            <c:numRef>
              <c:f>Źródła!$E$89:$E$121</c:f>
              <c:numCache>
                <c:formatCode>General</c:formatCode>
                <c:ptCount val="3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66</c:v>
                </c:pt>
                <c:pt idx="5">
                  <c:v>74</c:v>
                </c:pt>
                <c:pt idx="6">
                  <c:v>84</c:v>
                </c:pt>
                <c:pt idx="7">
                  <c:v>63</c:v>
                </c:pt>
                <c:pt idx="8">
                  <c:v>63</c:v>
                </c:pt>
                <c:pt idx="9">
                  <c:v>74</c:v>
                </c:pt>
                <c:pt idx="10">
                  <c:v>65</c:v>
                </c:pt>
                <c:pt idx="11">
                  <c:v>78</c:v>
                </c:pt>
                <c:pt idx="12">
                  <c:v>112</c:v>
                </c:pt>
                <c:pt idx="13">
                  <c:v>106</c:v>
                </c:pt>
                <c:pt idx="14">
                  <c:v>126</c:v>
                </c:pt>
                <c:pt idx="15">
                  <c:v>87</c:v>
                </c:pt>
                <c:pt idx="16">
                  <c:v>90</c:v>
                </c:pt>
                <c:pt idx="17">
                  <c:v>75</c:v>
                </c:pt>
                <c:pt idx="18">
                  <c:v>95</c:v>
                </c:pt>
                <c:pt idx="19">
                  <c:v>86</c:v>
                </c:pt>
                <c:pt idx="20">
                  <c:v>79</c:v>
                </c:pt>
                <c:pt idx="21">
                  <c:v>90</c:v>
                </c:pt>
                <c:pt idx="22">
                  <c:v>72</c:v>
                </c:pt>
                <c:pt idx="23">
                  <c:v>43</c:v>
                </c:pt>
                <c:pt idx="24">
                  <c:v>77</c:v>
                </c:pt>
                <c:pt idx="25">
                  <c:v>86</c:v>
                </c:pt>
                <c:pt idx="26">
                  <c:v>84</c:v>
                </c:pt>
                <c:pt idx="27">
                  <c:v>81</c:v>
                </c:pt>
                <c:pt idx="28">
                  <c:v>84</c:v>
                </c:pt>
                <c:pt idx="29">
                  <c:v>106</c:v>
                </c:pt>
                <c:pt idx="30">
                  <c:v>103</c:v>
                </c:pt>
                <c:pt idx="31">
                  <c:v>101</c:v>
                </c:pt>
                <c:pt idx="32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804-43EB-81C7-EFAF9CD28DAE}"/>
            </c:ext>
          </c:extLst>
        </c:ser>
        <c:ser>
          <c:idx val="4"/>
          <c:order val="4"/>
          <c:tx>
            <c:strRef>
              <c:f>Źródła!$F$88</c:f>
              <c:strCache>
                <c:ptCount val="1"/>
                <c:pt idx="0">
                  <c:v>1939-1945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</c:spPr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Źródła!$A$89:$A$121</c:f>
              <c:strCache>
                <c:ptCount val="33"/>
                <c:pt idx="0">
                  <c:v>1956/7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</c:strCache>
            </c:strRef>
          </c:cat>
          <c:val>
            <c:numRef>
              <c:f>Źródła!$F$89:$F$121</c:f>
              <c:numCache>
                <c:formatCode>General</c:formatCode>
                <c:ptCount val="3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113</c:v>
                </c:pt>
                <c:pt idx="10">
                  <c:v>125</c:v>
                </c:pt>
                <c:pt idx="11">
                  <c:v>138</c:v>
                </c:pt>
                <c:pt idx="12">
                  <c:v>190</c:v>
                </c:pt>
                <c:pt idx="13">
                  <c:v>165</c:v>
                </c:pt>
                <c:pt idx="14">
                  <c:v>175</c:v>
                </c:pt>
                <c:pt idx="15">
                  <c:v>175</c:v>
                </c:pt>
                <c:pt idx="16">
                  <c:v>194</c:v>
                </c:pt>
                <c:pt idx="17">
                  <c:v>204</c:v>
                </c:pt>
                <c:pt idx="18">
                  <c:v>208</c:v>
                </c:pt>
                <c:pt idx="19">
                  <c:v>160</c:v>
                </c:pt>
                <c:pt idx="20">
                  <c:v>141</c:v>
                </c:pt>
                <c:pt idx="21">
                  <c:v>196</c:v>
                </c:pt>
                <c:pt idx="22">
                  <c:v>149</c:v>
                </c:pt>
                <c:pt idx="23">
                  <c:v>166</c:v>
                </c:pt>
                <c:pt idx="24">
                  <c:v>169</c:v>
                </c:pt>
                <c:pt idx="25">
                  <c:v>180</c:v>
                </c:pt>
                <c:pt idx="26">
                  <c:v>160</c:v>
                </c:pt>
                <c:pt idx="27">
                  <c:v>216</c:v>
                </c:pt>
                <c:pt idx="28">
                  <c:v>177</c:v>
                </c:pt>
                <c:pt idx="29">
                  <c:v>132</c:v>
                </c:pt>
                <c:pt idx="30">
                  <c:v>160</c:v>
                </c:pt>
                <c:pt idx="31">
                  <c:v>182</c:v>
                </c:pt>
                <c:pt idx="32">
                  <c:v>223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804-43EB-81C7-EFAF9CD28DAE}"/>
            </c:ext>
          </c:extLst>
        </c:ser>
        <c:ser>
          <c:idx val="5"/>
          <c:order val="5"/>
          <c:tx>
            <c:strRef>
              <c:f>Źródła!$G$88</c:f>
              <c:strCache>
                <c:ptCount val="1"/>
                <c:pt idx="0">
                  <c:v>1945-1989</c:v>
                </c:pt>
              </c:strCache>
            </c:strRef>
          </c:tx>
          <c:spPr>
            <a:solidFill>
              <a:srgbClr val="70AD47"/>
            </a:solidFill>
            <a:ln>
              <a:noFill/>
            </a:ln>
          </c:spPr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Źródła!$A$89:$A$121</c:f>
              <c:strCache>
                <c:ptCount val="33"/>
                <c:pt idx="0">
                  <c:v>1956/7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</c:strCache>
            </c:strRef>
          </c:cat>
          <c:val>
            <c:numRef>
              <c:f>Źródła!$G$89:$G$121</c:f>
              <c:numCache>
                <c:formatCode>General</c:formatCode>
                <c:ptCount val="3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115</c:v>
                </c:pt>
                <c:pt idx="19">
                  <c:v>101</c:v>
                </c:pt>
                <c:pt idx="20">
                  <c:v>115</c:v>
                </c:pt>
                <c:pt idx="21">
                  <c:v>106</c:v>
                </c:pt>
                <c:pt idx="22">
                  <c:v>64</c:v>
                </c:pt>
                <c:pt idx="23">
                  <c:v>121</c:v>
                </c:pt>
                <c:pt idx="24">
                  <c:v>201</c:v>
                </c:pt>
                <c:pt idx="25">
                  <c:v>193</c:v>
                </c:pt>
                <c:pt idx="26">
                  <c:v>143</c:v>
                </c:pt>
                <c:pt idx="27">
                  <c:v>182</c:v>
                </c:pt>
                <c:pt idx="28">
                  <c:v>141</c:v>
                </c:pt>
                <c:pt idx="29">
                  <c:v>111</c:v>
                </c:pt>
                <c:pt idx="30">
                  <c:v>115</c:v>
                </c:pt>
                <c:pt idx="31">
                  <c:v>100</c:v>
                </c:pt>
                <c:pt idx="32">
                  <c:v>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804-43EB-81C7-EFAF9CD28D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615090"/>
        <c:axId val="86872824"/>
      </c:areaChart>
      <c:catAx>
        <c:axId val="3161509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sz="1400"/>
            </a:pPr>
            <a:endParaRPr lang="pl-PL"/>
          </a:p>
        </c:txPr>
        <c:crossAx val="86872824"/>
        <c:crosses val="autoZero"/>
        <c:auto val="1"/>
        <c:lblAlgn val="ctr"/>
        <c:lblOffset val="100"/>
        <c:noMultiLvlLbl val="1"/>
      </c:catAx>
      <c:valAx>
        <c:axId val="86872824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lstStyle/>
          <a:p>
            <a:pPr>
              <a:defRPr sz="1200"/>
            </a:pPr>
            <a:endParaRPr lang="pl-PL"/>
          </a:p>
        </c:txPr>
        <c:crossAx val="31615090"/>
        <c:crosses val="autoZero"/>
        <c:crossBetween val="midCat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10963135690260961"/>
          <c:y val="0.88090137986426797"/>
          <c:w val="0.75629609680205334"/>
          <c:h val="0.10713556806913828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800"/>
          </a:pPr>
          <a:endParaRPr lang="pl-PL"/>
        </a:p>
      </c:txPr>
    </c:legend>
    <c:plotVisOnly val="1"/>
    <c:dispBlanksAs val="zero"/>
    <c:showDLblsOverMax val="1"/>
  </c:chart>
  <c:spPr>
    <a:noFill/>
    <a:ln w="9360">
      <a:noFill/>
      <a:round/>
    </a:ln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1600" b="1" dirty="0"/>
              <a:t>Kategorie wydawnictw historycznych w Polsce w latach 1956-1989</a:t>
            </a:r>
          </a:p>
          <a:p>
            <a:pPr>
              <a:defRPr/>
            </a:pPr>
            <a:r>
              <a:rPr lang="pl-PL" sz="1100" dirty="0"/>
              <a:t>w liczbach bezwzględnych</a:t>
            </a:r>
          </a:p>
          <a:p>
            <a:pPr>
              <a:defRPr/>
            </a:pPr>
            <a:r>
              <a:rPr lang="pl-PL" sz="1100" dirty="0"/>
              <a:t>Źródło: Bibliografia historii Polski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Opracowania!$A$194</c:f>
              <c:strCache>
                <c:ptCount val="1"/>
                <c:pt idx="0">
                  <c:v>1956-1968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Opracowania!$B$193:$F$193</c:f>
              <c:strCache>
                <c:ptCount val="5"/>
                <c:pt idx="0">
                  <c:v>A. Infrastruktura nauki historycznej</c:v>
                </c:pt>
                <c:pt idx="1">
                  <c:v>B. Teoria I dydaktyka historii </c:v>
                </c:pt>
                <c:pt idx="2">
                  <c:v>C. Nauki pomocnicze historii</c:v>
                </c:pt>
                <c:pt idx="3">
                  <c:v>D. Historia Polski I powszechna wg zagadnień</c:v>
                </c:pt>
                <c:pt idx="4">
                  <c:v>E. Historia wg epok</c:v>
                </c:pt>
              </c:strCache>
            </c:strRef>
          </c:cat>
          <c:val>
            <c:numRef>
              <c:f>Opracowania!$B$194:$F$194</c:f>
              <c:numCache>
                <c:formatCode>General</c:formatCode>
                <c:ptCount val="5"/>
                <c:pt idx="0">
                  <c:v>6334</c:v>
                </c:pt>
                <c:pt idx="1">
                  <c:v>2724</c:v>
                </c:pt>
                <c:pt idx="2">
                  <c:v>2342</c:v>
                </c:pt>
                <c:pt idx="3">
                  <c:v>5538</c:v>
                </c:pt>
                <c:pt idx="4">
                  <c:v>21741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07-4731-8020-B402EE1C4558}"/>
            </c:ext>
          </c:extLst>
        </c:ser>
        <c:ser>
          <c:idx val="1"/>
          <c:order val="1"/>
          <c:tx>
            <c:strRef>
              <c:f>Opracowania!$A$195</c:f>
              <c:strCache>
                <c:ptCount val="1"/>
                <c:pt idx="0">
                  <c:v>1969-1980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Opracowania!$B$193:$F$193</c:f>
              <c:strCache>
                <c:ptCount val="5"/>
                <c:pt idx="0">
                  <c:v>A. Infrastruktura nauki historycznej</c:v>
                </c:pt>
                <c:pt idx="1">
                  <c:v>B. Teoria I dydaktyka historii </c:v>
                </c:pt>
                <c:pt idx="2">
                  <c:v>C. Nauki pomocnicze historii</c:v>
                </c:pt>
                <c:pt idx="3">
                  <c:v>D. Historia Polski I powszechna wg zagadnień</c:v>
                </c:pt>
                <c:pt idx="4">
                  <c:v>E. Historia wg epok</c:v>
                </c:pt>
              </c:strCache>
            </c:strRef>
          </c:cat>
          <c:val>
            <c:numRef>
              <c:f>Opracowania!$B$195:$F$195</c:f>
              <c:numCache>
                <c:formatCode>General</c:formatCode>
                <c:ptCount val="5"/>
                <c:pt idx="0">
                  <c:v>10495</c:v>
                </c:pt>
                <c:pt idx="1">
                  <c:v>5654</c:v>
                </c:pt>
                <c:pt idx="2">
                  <c:v>3304</c:v>
                </c:pt>
                <c:pt idx="3">
                  <c:v>10617</c:v>
                </c:pt>
                <c:pt idx="4">
                  <c:v>26756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07-4731-8020-B402EE1C4558}"/>
            </c:ext>
          </c:extLst>
        </c:ser>
        <c:ser>
          <c:idx val="2"/>
          <c:order val="2"/>
          <c:tx>
            <c:strRef>
              <c:f>Opracowania!$A$196</c:f>
              <c:strCache>
                <c:ptCount val="1"/>
                <c:pt idx="0">
                  <c:v>1981-1989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Opracowania!$B$193:$F$193</c:f>
              <c:strCache>
                <c:ptCount val="5"/>
                <c:pt idx="0">
                  <c:v>A. Infrastruktura nauki historycznej</c:v>
                </c:pt>
                <c:pt idx="1">
                  <c:v>B. Teoria I dydaktyka historii </c:v>
                </c:pt>
                <c:pt idx="2">
                  <c:v>C. Nauki pomocnicze historii</c:v>
                </c:pt>
                <c:pt idx="3">
                  <c:v>D. Historia Polski I powszechna wg zagadnień</c:v>
                </c:pt>
                <c:pt idx="4">
                  <c:v>E. Historia wg epok</c:v>
                </c:pt>
              </c:strCache>
            </c:strRef>
          </c:cat>
          <c:val>
            <c:numRef>
              <c:f>Opracowania!$B$196:$F$196</c:f>
              <c:numCache>
                <c:formatCode>General</c:formatCode>
                <c:ptCount val="5"/>
                <c:pt idx="0">
                  <c:v>29922</c:v>
                </c:pt>
                <c:pt idx="1">
                  <c:v>16735</c:v>
                </c:pt>
                <c:pt idx="2">
                  <c:v>9671</c:v>
                </c:pt>
                <c:pt idx="3">
                  <c:v>32872</c:v>
                </c:pt>
                <c:pt idx="4">
                  <c:v>75993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07-4731-8020-B402EE1C45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79301512"/>
        <c:axId val="379295936"/>
      </c:barChart>
      <c:catAx>
        <c:axId val="379301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79295936"/>
        <c:crosses val="autoZero"/>
        <c:auto val="1"/>
        <c:lblAlgn val="ctr"/>
        <c:lblOffset val="100"/>
        <c:noMultiLvlLbl val="0"/>
      </c:catAx>
      <c:valAx>
        <c:axId val="3792959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79301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1800" b="1" dirty="0"/>
              <a:t>Publikacje historyczne w Polsce wg epok </a:t>
            </a:r>
          </a:p>
          <a:p>
            <a:pPr>
              <a:defRPr/>
            </a:pPr>
            <a:r>
              <a:rPr lang="pl-PL" sz="1800" b="1" dirty="0"/>
              <a:t>w przekrojach czasowych w latach 1956 -1989 </a:t>
            </a:r>
          </a:p>
          <a:p>
            <a:pPr>
              <a:defRPr/>
            </a:pPr>
            <a:r>
              <a:rPr lang="pl-PL" sz="1100" dirty="0"/>
              <a:t>Dane w liczbach </a:t>
            </a:r>
            <a:r>
              <a:rPr lang="pl-PL" sz="1100" dirty="0" err="1"/>
              <a:t>bzwgl</a:t>
            </a:r>
            <a:r>
              <a:rPr lang="pl-PL" sz="1100" dirty="0"/>
              <a:t>.</a:t>
            </a:r>
          </a:p>
          <a:p>
            <a:pPr>
              <a:defRPr/>
            </a:pPr>
            <a:r>
              <a:rPr lang="pl-PL" sz="1100" dirty="0"/>
              <a:t>Źródło: Bibliografia historii Polski</a:t>
            </a:r>
          </a:p>
        </c:rich>
      </c:tx>
      <c:layout>
        <c:manualLayout>
          <c:xMode val="edge"/>
          <c:yMode val="edge"/>
          <c:x val="0.28331735843943878"/>
          <c:y val="2.02275573658305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Opracowania!$K$309</c:f>
              <c:strCache>
                <c:ptCount val="1"/>
                <c:pt idx="0">
                  <c:v>1956/7-1968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Opracowania!$L$307:$Q$308</c:f>
              <c:multiLvlStrCache>
                <c:ptCount val="6"/>
                <c:lvl>
                  <c:pt idx="0">
                    <c:v>500-1505</c:v>
                  </c:pt>
                  <c:pt idx="1">
                    <c:v>1505-1795</c:v>
                  </c:pt>
                  <c:pt idx="2">
                    <c:v>1795- 1918</c:v>
                  </c:pt>
                  <c:pt idx="3">
                    <c:v>1918-1939</c:v>
                  </c:pt>
                  <c:pt idx="4">
                    <c:v>1939-1945</c:v>
                  </c:pt>
                  <c:pt idx="5">
                    <c:v>1945-1989</c:v>
                  </c:pt>
                </c:lvl>
                <c:lvl>
                  <c:pt idx="0">
                    <c:v>Epoki historyczne</c:v>
                  </c:pt>
                </c:lvl>
              </c:multiLvlStrCache>
            </c:multiLvlStrRef>
          </c:cat>
          <c:val>
            <c:numRef>
              <c:f>Opracowania!$L$309:$Q$309</c:f>
              <c:numCache>
                <c:formatCode>General</c:formatCode>
                <c:ptCount val="6"/>
                <c:pt idx="0">
                  <c:v>3021</c:v>
                </c:pt>
                <c:pt idx="1">
                  <c:v>3997</c:v>
                </c:pt>
                <c:pt idx="2">
                  <c:v>5064</c:v>
                </c:pt>
                <c:pt idx="3">
                  <c:v>3139</c:v>
                </c:pt>
                <c:pt idx="4">
                  <c:v>3574</c:v>
                </c:pt>
                <c:pt idx="5">
                  <c:v>2946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0D-4693-94B3-C02A131D0940}"/>
            </c:ext>
          </c:extLst>
        </c:ser>
        <c:ser>
          <c:idx val="1"/>
          <c:order val="1"/>
          <c:tx>
            <c:strRef>
              <c:f>Opracowania!$K$310</c:f>
              <c:strCache>
                <c:ptCount val="1"/>
                <c:pt idx="0">
                  <c:v>1969-1980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Opracowania!$L$307:$Q$308</c:f>
              <c:multiLvlStrCache>
                <c:ptCount val="6"/>
                <c:lvl>
                  <c:pt idx="0">
                    <c:v>500-1505</c:v>
                  </c:pt>
                  <c:pt idx="1">
                    <c:v>1505-1795</c:v>
                  </c:pt>
                  <c:pt idx="2">
                    <c:v>1795- 1918</c:v>
                  </c:pt>
                  <c:pt idx="3">
                    <c:v>1918-1939</c:v>
                  </c:pt>
                  <c:pt idx="4">
                    <c:v>1939-1945</c:v>
                  </c:pt>
                  <c:pt idx="5">
                    <c:v>1945-1989</c:v>
                  </c:pt>
                </c:lvl>
                <c:lvl>
                  <c:pt idx="0">
                    <c:v>Epoki historyczne</c:v>
                  </c:pt>
                </c:lvl>
              </c:multiLvlStrCache>
            </c:multiLvlStrRef>
          </c:cat>
          <c:val>
            <c:numRef>
              <c:f>Opracowania!$L$310:$Q$310</c:f>
              <c:numCache>
                <c:formatCode>General</c:formatCode>
                <c:ptCount val="6"/>
                <c:pt idx="0">
                  <c:v>2371</c:v>
                </c:pt>
                <c:pt idx="1">
                  <c:v>4267</c:v>
                </c:pt>
                <c:pt idx="2">
                  <c:v>2717</c:v>
                </c:pt>
                <c:pt idx="3">
                  <c:v>4680</c:v>
                </c:pt>
                <c:pt idx="4">
                  <c:v>5080</c:v>
                </c:pt>
                <c:pt idx="5">
                  <c:v>7641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0D-4693-94B3-C02A131D0940}"/>
            </c:ext>
          </c:extLst>
        </c:ser>
        <c:ser>
          <c:idx val="2"/>
          <c:order val="2"/>
          <c:tx>
            <c:strRef>
              <c:f>Opracowania!$K$311</c:f>
              <c:strCache>
                <c:ptCount val="1"/>
                <c:pt idx="0">
                  <c:v>1981-1989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Opracowania!$L$307:$Q$308</c:f>
              <c:multiLvlStrCache>
                <c:ptCount val="6"/>
                <c:lvl>
                  <c:pt idx="0">
                    <c:v>500-1505</c:v>
                  </c:pt>
                  <c:pt idx="1">
                    <c:v>1505-1795</c:v>
                  </c:pt>
                  <c:pt idx="2">
                    <c:v>1795- 1918</c:v>
                  </c:pt>
                  <c:pt idx="3">
                    <c:v>1918-1939</c:v>
                  </c:pt>
                  <c:pt idx="4">
                    <c:v>1939-1945</c:v>
                  </c:pt>
                  <c:pt idx="5">
                    <c:v>1945-1989</c:v>
                  </c:pt>
                </c:lvl>
                <c:lvl>
                  <c:pt idx="0">
                    <c:v>Epoki historyczne</c:v>
                  </c:pt>
                </c:lvl>
              </c:multiLvlStrCache>
            </c:multiLvlStrRef>
          </c:cat>
          <c:val>
            <c:numRef>
              <c:f>Opracowania!$L$311:$Q$311</c:f>
              <c:numCache>
                <c:formatCode>General</c:formatCode>
                <c:ptCount val="6"/>
                <c:pt idx="0">
                  <c:v>1867</c:v>
                </c:pt>
                <c:pt idx="1">
                  <c:v>2703</c:v>
                </c:pt>
                <c:pt idx="2">
                  <c:v>3069</c:v>
                </c:pt>
                <c:pt idx="3">
                  <c:v>3344</c:v>
                </c:pt>
                <c:pt idx="4">
                  <c:v>3850</c:v>
                </c:pt>
                <c:pt idx="5">
                  <c:v>5499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0D-4693-94B3-C02A131D09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35249432"/>
        <c:axId val="635248448"/>
      </c:barChart>
      <c:catAx>
        <c:axId val="6352494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35248448"/>
        <c:crosses val="autoZero"/>
        <c:auto val="1"/>
        <c:lblAlgn val="ctr"/>
        <c:lblOffset val="100"/>
        <c:noMultiLvlLbl val="0"/>
      </c:catAx>
      <c:valAx>
        <c:axId val="635248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35249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0" normalizeH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pPr>
            <a:r>
              <a:rPr lang="pl-PL" dirty="0"/>
              <a:t>Dynamika zmian publikacji historycznych w Polsce w latach 1958-1989 wg okresów badanych dziejów </a:t>
            </a:r>
          </a:p>
          <a:p>
            <a:pPr>
              <a:defRPr/>
            </a:pPr>
            <a:r>
              <a:rPr lang="pl-PL" sz="1100" b="0" dirty="0"/>
              <a:t>Źródło danych: Bibliografia historii Polski</a:t>
            </a:r>
          </a:p>
        </c:rich>
      </c:tx>
      <c:layout>
        <c:manualLayout>
          <c:xMode val="edge"/>
          <c:yMode val="edge"/>
          <c:x val="0.11933093668539273"/>
          <c:y val="2.21403169042562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0" normalizeH="0" baseline="0">
              <a:solidFill>
                <a:schemeClr val="tx1"/>
              </a:solidFill>
              <a:latin typeface="+mj-lt"/>
              <a:ea typeface="+mj-ea"/>
              <a:cs typeface="+mj-cs"/>
            </a:defRPr>
          </a:pPr>
          <a:endParaRPr lang="pl-PL"/>
        </a:p>
      </c:txPr>
    </c:title>
    <c:autoTitleDeleted val="0"/>
    <c:plotArea>
      <c:layout/>
      <c:bubbleChart>
        <c:varyColors val="0"/>
        <c:ser>
          <c:idx val="0"/>
          <c:order val="0"/>
          <c:tx>
            <c:strRef>
              <c:f>Opracowania!$AW$271:$AW$272</c:f>
              <c:strCache>
                <c:ptCount val="2"/>
                <c:pt idx="0">
                  <c:v>1505-1795</c:v>
                </c:pt>
                <c:pt idx="1">
                  <c:v>.</c:v>
                </c:pt>
              </c:strCache>
            </c:strRef>
          </c:tx>
          <c:spPr>
            <a:gradFill>
              <a:gsLst>
                <a:gs pos="0">
                  <a:schemeClr val="accent1">
                    <a:alpha val="75000"/>
                  </a:schemeClr>
                </a:gs>
                <a:gs pos="100000">
                  <a:schemeClr val="accent1">
                    <a:lumMod val="75000"/>
                    <a:alpha val="75000"/>
                  </a:schemeClr>
                </a:gs>
              </a:gsLst>
              <a:lin ang="2700000" scaled="1"/>
            </a:gradFill>
            <a:ln>
              <a:noFill/>
            </a:ln>
            <a:effectLst/>
          </c:spPr>
          <c:invertIfNegative val="0"/>
          <c:dLbls>
            <c:delete val="1"/>
          </c:dLbls>
          <c:xVal>
            <c:numRef>
              <c:f>Opracowania!$AV$273:$AV$304</c:f>
              <c:numCache>
                <c:formatCode>0.0</c:formatCode>
                <c:ptCount val="32"/>
                <c:pt idx="0">
                  <c:v>100</c:v>
                </c:pt>
                <c:pt idx="1">
                  <c:v>120.90395480225989</c:v>
                </c:pt>
                <c:pt idx="2">
                  <c:v>149.15254237288136</c:v>
                </c:pt>
                <c:pt idx="3">
                  <c:v>116.94915254237289</c:v>
                </c:pt>
                <c:pt idx="4">
                  <c:v>167.79661016949152</c:v>
                </c:pt>
                <c:pt idx="5">
                  <c:v>131.0734463276836</c:v>
                </c:pt>
                <c:pt idx="6">
                  <c:v>115.2542372881356</c:v>
                </c:pt>
                <c:pt idx="7">
                  <c:v>96.610169491525426</c:v>
                </c:pt>
                <c:pt idx="8">
                  <c:v>112.99435028248588</c:v>
                </c:pt>
                <c:pt idx="9">
                  <c:v>85.310734463276845</c:v>
                </c:pt>
                <c:pt idx="10">
                  <c:v>101.69491525423729</c:v>
                </c:pt>
                <c:pt idx="11">
                  <c:v>125.98870056497175</c:v>
                </c:pt>
                <c:pt idx="12">
                  <c:v>119.2090395480226</c:v>
                </c:pt>
                <c:pt idx="13">
                  <c:v>141.24293785310735</c:v>
                </c:pt>
                <c:pt idx="14">
                  <c:v>103.954802259887</c:v>
                </c:pt>
                <c:pt idx="15">
                  <c:v>119.77401129943503</c:v>
                </c:pt>
                <c:pt idx="16">
                  <c:v>107.34463276836159</c:v>
                </c:pt>
                <c:pt idx="17">
                  <c:v>119.2090395480226</c:v>
                </c:pt>
                <c:pt idx="18">
                  <c:v>103.38983050847457</c:v>
                </c:pt>
                <c:pt idx="19">
                  <c:v>111.86440677966101</c:v>
                </c:pt>
                <c:pt idx="20">
                  <c:v>84.745762711864401</c:v>
                </c:pt>
                <c:pt idx="21">
                  <c:v>101.12994350282484</c:v>
                </c:pt>
                <c:pt idx="22">
                  <c:v>101.69491525423729</c:v>
                </c:pt>
                <c:pt idx="23">
                  <c:v>98.870056497175142</c:v>
                </c:pt>
                <c:pt idx="24">
                  <c:v>98.305084745762713</c:v>
                </c:pt>
                <c:pt idx="25">
                  <c:v>115.2542372881356</c:v>
                </c:pt>
                <c:pt idx="26">
                  <c:v>89.265536723163848</c:v>
                </c:pt>
                <c:pt idx="27">
                  <c:v>145.76271186440678</c:v>
                </c:pt>
                <c:pt idx="28">
                  <c:v>122.03389830508475</c:v>
                </c:pt>
                <c:pt idx="29">
                  <c:v>141.24293785310735</c:v>
                </c:pt>
                <c:pt idx="30">
                  <c:v>127.11864406779661</c:v>
                </c:pt>
                <c:pt idx="31">
                  <c:v>116.94915254237289</c:v>
                </c:pt>
              </c:numCache>
            </c:numRef>
          </c:xVal>
          <c:yVal>
            <c:numRef>
              <c:f>Opracowania!$AW$273:$AW$304</c:f>
              <c:numCache>
                <c:formatCode>0.0</c:formatCode>
                <c:ptCount val="32"/>
                <c:pt idx="0">
                  <c:v>100</c:v>
                </c:pt>
                <c:pt idx="1">
                  <c:v>95</c:v>
                </c:pt>
                <c:pt idx="2">
                  <c:v>111.92307692307692</c:v>
                </c:pt>
                <c:pt idx="3">
                  <c:v>94.615384615384613</c:v>
                </c:pt>
                <c:pt idx="4">
                  <c:v>130.76923076923077</c:v>
                </c:pt>
                <c:pt idx="5">
                  <c:v>130.76923076923077</c:v>
                </c:pt>
                <c:pt idx="6">
                  <c:v>124.61538461538461</c:v>
                </c:pt>
                <c:pt idx="7">
                  <c:v>115.76923076923077</c:v>
                </c:pt>
                <c:pt idx="8">
                  <c:v>118.84615384615384</c:v>
                </c:pt>
                <c:pt idx="9">
                  <c:v>110.76923076923077</c:v>
                </c:pt>
                <c:pt idx="10">
                  <c:v>146.15384615384613</c:v>
                </c:pt>
                <c:pt idx="11">
                  <c:v>146.53846153846152</c:v>
                </c:pt>
                <c:pt idx="12">
                  <c:v>142.30769230769232</c:v>
                </c:pt>
                <c:pt idx="13">
                  <c:v>159.23076923076923</c:v>
                </c:pt>
                <c:pt idx="14">
                  <c:v>145.38461538461539</c:v>
                </c:pt>
                <c:pt idx="15">
                  <c:v>134.23076923076923</c:v>
                </c:pt>
                <c:pt idx="16">
                  <c:v>134.23076923076923</c:v>
                </c:pt>
                <c:pt idx="17">
                  <c:v>169.61538461538461</c:v>
                </c:pt>
                <c:pt idx="18">
                  <c:v>134.61538461538461</c:v>
                </c:pt>
                <c:pt idx="19">
                  <c:v>130.38461538461539</c:v>
                </c:pt>
                <c:pt idx="20">
                  <c:v>116.15384615384616</c:v>
                </c:pt>
                <c:pt idx="21">
                  <c:v>119.61538461538461</c:v>
                </c:pt>
                <c:pt idx="22">
                  <c:v>108.84615384615384</c:v>
                </c:pt>
                <c:pt idx="23">
                  <c:v>104.61538461538463</c:v>
                </c:pt>
                <c:pt idx="24">
                  <c:v>108.07692307692307</c:v>
                </c:pt>
                <c:pt idx="25">
                  <c:v>123.46153846153847</c:v>
                </c:pt>
                <c:pt idx="26">
                  <c:v>98.461538461538467</c:v>
                </c:pt>
                <c:pt idx="27">
                  <c:v>126.15384615384615</c:v>
                </c:pt>
                <c:pt idx="28">
                  <c:v>116.15384615384616</c:v>
                </c:pt>
                <c:pt idx="29">
                  <c:v>135</c:v>
                </c:pt>
                <c:pt idx="30">
                  <c:v>115.76923076923077</c:v>
                </c:pt>
                <c:pt idx="31">
                  <c:v>111.92307692307692</c:v>
                </c:pt>
              </c:numCache>
            </c:numRef>
          </c:yVal>
          <c:bubbleSize>
            <c:numRef>
              <c:f>Opracowania!$AX$273:$AX$304</c:f>
              <c:numCache>
                <c:formatCode>0.0</c:formatCode>
                <c:ptCount val="32"/>
                <c:pt idx="0">
                  <c:v>100</c:v>
                </c:pt>
                <c:pt idx="1">
                  <c:v>105.44217687074831</c:v>
                </c:pt>
                <c:pt idx="2">
                  <c:v>122.10884353741496</c:v>
                </c:pt>
                <c:pt idx="3">
                  <c:v>104.08163265306123</c:v>
                </c:pt>
                <c:pt idx="4">
                  <c:v>148.9795918367347</c:v>
                </c:pt>
                <c:pt idx="5">
                  <c:v>188.43537414965988</c:v>
                </c:pt>
                <c:pt idx="6">
                  <c:v>147.27891156462584</c:v>
                </c:pt>
                <c:pt idx="7">
                  <c:v>148.29931972789117</c:v>
                </c:pt>
                <c:pt idx="8">
                  <c:v>131.29251700680271</c:v>
                </c:pt>
                <c:pt idx="9">
                  <c:v>174.48979591836735</c:v>
                </c:pt>
                <c:pt idx="10">
                  <c:v>79.251700680272108</c:v>
                </c:pt>
                <c:pt idx="11">
                  <c:v>85.714285714285708</c:v>
                </c:pt>
                <c:pt idx="12">
                  <c:v>84.353741496598644</c:v>
                </c:pt>
                <c:pt idx="13">
                  <c:v>96.258503401360542</c:v>
                </c:pt>
                <c:pt idx="14">
                  <c:v>62.244897959183675</c:v>
                </c:pt>
                <c:pt idx="15">
                  <c:v>64.625850340136054</c:v>
                </c:pt>
                <c:pt idx="16">
                  <c:v>68.367346938775512</c:v>
                </c:pt>
                <c:pt idx="17">
                  <c:v>65.986394557823118</c:v>
                </c:pt>
                <c:pt idx="18">
                  <c:v>74.829931972789126</c:v>
                </c:pt>
                <c:pt idx="19">
                  <c:v>80.952380952380949</c:v>
                </c:pt>
                <c:pt idx="20">
                  <c:v>92.517006802721085</c:v>
                </c:pt>
                <c:pt idx="21">
                  <c:v>77.210884353741491</c:v>
                </c:pt>
                <c:pt idx="22">
                  <c:v>71.088435374149668</c:v>
                </c:pt>
                <c:pt idx="23">
                  <c:v>80.27210884353741</c:v>
                </c:pt>
                <c:pt idx="24">
                  <c:v>78.231292517006807</c:v>
                </c:pt>
                <c:pt idx="25">
                  <c:v>74.489795918367349</c:v>
                </c:pt>
                <c:pt idx="26">
                  <c:v>75.850340136054413</c:v>
                </c:pt>
                <c:pt idx="27">
                  <c:v>143.87755102040816</c:v>
                </c:pt>
                <c:pt idx="28">
                  <c:v>148.9795918367347</c:v>
                </c:pt>
                <c:pt idx="29">
                  <c:v>151.0204081632653</c:v>
                </c:pt>
                <c:pt idx="30">
                  <c:v>147.9591836734694</c:v>
                </c:pt>
                <c:pt idx="31">
                  <c:v>143.19727891156461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0-E8AC-4611-A4B8-A96F37AD69D0}"/>
            </c:ext>
          </c:extLst>
        </c:ser>
        <c:ser>
          <c:idx val="1"/>
          <c:order val="1"/>
          <c:tx>
            <c:strRef>
              <c:f>Opracowania!$AY$271:$AY$272</c:f>
              <c:strCache>
                <c:ptCount val="2"/>
                <c:pt idx="0">
                  <c:v>1918-1939</c:v>
                </c:pt>
                <c:pt idx="1">
                  <c:v>.</c:v>
                </c:pt>
              </c:strCache>
            </c:strRef>
          </c:tx>
          <c:spPr>
            <a:gradFill>
              <a:gsLst>
                <a:gs pos="0">
                  <a:schemeClr val="accent2">
                    <a:alpha val="75000"/>
                  </a:schemeClr>
                </a:gs>
                <a:gs pos="100000">
                  <a:schemeClr val="accent2">
                    <a:lumMod val="75000"/>
                    <a:alpha val="75000"/>
                  </a:schemeClr>
                </a:gs>
              </a:gsLst>
              <a:lin ang="2700000" scaled="1"/>
            </a:gradFill>
            <a:ln>
              <a:noFill/>
            </a:ln>
            <a:effectLst/>
          </c:spPr>
          <c:invertIfNegative val="0"/>
          <c:dLbls>
            <c:delete val="1"/>
          </c:dLbls>
          <c:xVal>
            <c:numRef>
              <c:f>Opracowania!$AV$273:$AV$304</c:f>
              <c:numCache>
                <c:formatCode>0.0</c:formatCode>
                <c:ptCount val="32"/>
                <c:pt idx="0">
                  <c:v>100</c:v>
                </c:pt>
                <c:pt idx="1">
                  <c:v>120.90395480225989</c:v>
                </c:pt>
                <c:pt idx="2">
                  <c:v>149.15254237288136</c:v>
                </c:pt>
                <c:pt idx="3">
                  <c:v>116.94915254237289</c:v>
                </c:pt>
                <c:pt idx="4">
                  <c:v>167.79661016949152</c:v>
                </c:pt>
                <c:pt idx="5">
                  <c:v>131.0734463276836</c:v>
                </c:pt>
                <c:pt idx="6">
                  <c:v>115.2542372881356</c:v>
                </c:pt>
                <c:pt idx="7">
                  <c:v>96.610169491525426</c:v>
                </c:pt>
                <c:pt idx="8">
                  <c:v>112.99435028248588</c:v>
                </c:pt>
                <c:pt idx="9">
                  <c:v>85.310734463276845</c:v>
                </c:pt>
                <c:pt idx="10">
                  <c:v>101.69491525423729</c:v>
                </c:pt>
                <c:pt idx="11">
                  <c:v>125.98870056497175</c:v>
                </c:pt>
                <c:pt idx="12">
                  <c:v>119.2090395480226</c:v>
                </c:pt>
                <c:pt idx="13">
                  <c:v>141.24293785310735</c:v>
                </c:pt>
                <c:pt idx="14">
                  <c:v>103.954802259887</c:v>
                </c:pt>
                <c:pt idx="15">
                  <c:v>119.77401129943503</c:v>
                </c:pt>
                <c:pt idx="16">
                  <c:v>107.34463276836159</c:v>
                </c:pt>
                <c:pt idx="17">
                  <c:v>119.2090395480226</c:v>
                </c:pt>
                <c:pt idx="18">
                  <c:v>103.38983050847457</c:v>
                </c:pt>
                <c:pt idx="19">
                  <c:v>111.86440677966101</c:v>
                </c:pt>
                <c:pt idx="20">
                  <c:v>84.745762711864401</c:v>
                </c:pt>
                <c:pt idx="21">
                  <c:v>101.12994350282484</c:v>
                </c:pt>
                <c:pt idx="22">
                  <c:v>101.69491525423729</c:v>
                </c:pt>
                <c:pt idx="23">
                  <c:v>98.870056497175142</c:v>
                </c:pt>
                <c:pt idx="24">
                  <c:v>98.305084745762713</c:v>
                </c:pt>
                <c:pt idx="25">
                  <c:v>115.2542372881356</c:v>
                </c:pt>
                <c:pt idx="26">
                  <c:v>89.265536723163848</c:v>
                </c:pt>
                <c:pt idx="27">
                  <c:v>145.76271186440678</c:v>
                </c:pt>
                <c:pt idx="28">
                  <c:v>122.03389830508475</c:v>
                </c:pt>
                <c:pt idx="29">
                  <c:v>141.24293785310735</c:v>
                </c:pt>
                <c:pt idx="30">
                  <c:v>127.11864406779661</c:v>
                </c:pt>
                <c:pt idx="31">
                  <c:v>116.94915254237289</c:v>
                </c:pt>
              </c:numCache>
            </c:numRef>
          </c:xVal>
          <c:yVal>
            <c:numRef>
              <c:f>Opracowania!$AY$273:$AY$304</c:f>
              <c:numCache>
                <c:formatCode>0.0</c:formatCode>
                <c:ptCount val="32"/>
                <c:pt idx="0">
                  <c:v>100</c:v>
                </c:pt>
                <c:pt idx="1">
                  <c:v>127.60416666666667</c:v>
                </c:pt>
                <c:pt idx="2">
                  <c:v>114.0625</c:v>
                </c:pt>
                <c:pt idx="3">
                  <c:v>103.64583333333333</c:v>
                </c:pt>
                <c:pt idx="4">
                  <c:v>145.83333333333331</c:v>
                </c:pt>
                <c:pt idx="5">
                  <c:v>150</c:v>
                </c:pt>
                <c:pt idx="6">
                  <c:v>121.35416666666667</c:v>
                </c:pt>
                <c:pt idx="7">
                  <c:v>145.3125</c:v>
                </c:pt>
                <c:pt idx="8">
                  <c:v>137.5</c:v>
                </c:pt>
                <c:pt idx="9">
                  <c:v>158.33333333333331</c:v>
                </c:pt>
                <c:pt idx="10">
                  <c:v>192.1875</c:v>
                </c:pt>
                <c:pt idx="11">
                  <c:v>230.72916666666666</c:v>
                </c:pt>
                <c:pt idx="12">
                  <c:v>172.91666666666669</c:v>
                </c:pt>
                <c:pt idx="13">
                  <c:v>235.9375</c:v>
                </c:pt>
                <c:pt idx="14">
                  <c:v>193.22916666666669</c:v>
                </c:pt>
                <c:pt idx="15">
                  <c:v>192.70833333333331</c:v>
                </c:pt>
                <c:pt idx="16">
                  <c:v>178.125</c:v>
                </c:pt>
                <c:pt idx="17">
                  <c:v>206.25</c:v>
                </c:pt>
                <c:pt idx="18">
                  <c:v>176.5625</c:v>
                </c:pt>
                <c:pt idx="19">
                  <c:v>179.16666666666669</c:v>
                </c:pt>
                <c:pt idx="20">
                  <c:v>248.4375</c:v>
                </c:pt>
                <c:pt idx="21">
                  <c:v>222.39583333333334</c:v>
                </c:pt>
                <c:pt idx="22">
                  <c:v>201.04166666666666</c:v>
                </c:pt>
                <c:pt idx="23">
                  <c:v>195.3125</c:v>
                </c:pt>
                <c:pt idx="24">
                  <c:v>186.97916666666669</c:v>
                </c:pt>
                <c:pt idx="25">
                  <c:v>193.22916666666669</c:v>
                </c:pt>
                <c:pt idx="26">
                  <c:v>185.9375</c:v>
                </c:pt>
                <c:pt idx="27">
                  <c:v>161.45833333333331</c:v>
                </c:pt>
                <c:pt idx="28">
                  <c:v>195.83333333333331</c:v>
                </c:pt>
                <c:pt idx="29">
                  <c:v>202.60416666666666</c:v>
                </c:pt>
                <c:pt idx="30">
                  <c:v>220.83333333333334</c:v>
                </c:pt>
                <c:pt idx="31">
                  <c:v>199.47916666666669</c:v>
                </c:pt>
              </c:numCache>
            </c:numRef>
          </c:yVal>
          <c:bubbleSize>
            <c:numRef>
              <c:f>Opracowania!$AZ$273:$AZ$304</c:f>
              <c:numCache>
                <c:formatCode>0.0</c:formatCode>
                <c:ptCount val="32"/>
                <c:pt idx="0">
                  <c:v>100</c:v>
                </c:pt>
                <c:pt idx="1">
                  <c:v>117.5</c:v>
                </c:pt>
                <c:pt idx="2">
                  <c:v>145.625</c:v>
                </c:pt>
                <c:pt idx="3">
                  <c:v>195</c:v>
                </c:pt>
                <c:pt idx="4">
                  <c:v>263.125</c:v>
                </c:pt>
                <c:pt idx="5">
                  <c:v>263.75</c:v>
                </c:pt>
                <c:pt idx="6">
                  <c:v>237.5</c:v>
                </c:pt>
                <c:pt idx="7">
                  <c:v>268.75</c:v>
                </c:pt>
                <c:pt idx="8">
                  <c:v>128.75</c:v>
                </c:pt>
                <c:pt idx="9">
                  <c:v>180.625</c:v>
                </c:pt>
                <c:pt idx="10">
                  <c:v>185.625</c:v>
                </c:pt>
                <c:pt idx="11">
                  <c:v>252.5</c:v>
                </c:pt>
                <c:pt idx="12">
                  <c:v>234.375</c:v>
                </c:pt>
                <c:pt idx="13">
                  <c:v>265.625</c:v>
                </c:pt>
                <c:pt idx="14">
                  <c:v>335</c:v>
                </c:pt>
                <c:pt idx="15">
                  <c:v>267.5</c:v>
                </c:pt>
                <c:pt idx="16">
                  <c:v>268.75</c:v>
                </c:pt>
                <c:pt idx="17">
                  <c:v>281.25</c:v>
                </c:pt>
                <c:pt idx="18">
                  <c:v>258.75</c:v>
                </c:pt>
                <c:pt idx="19">
                  <c:v>240.625</c:v>
                </c:pt>
                <c:pt idx="20">
                  <c:v>291.875</c:v>
                </c:pt>
                <c:pt idx="21">
                  <c:v>229.99999999999997</c:v>
                </c:pt>
                <c:pt idx="22">
                  <c:v>248.74999999999997</c:v>
                </c:pt>
                <c:pt idx="23">
                  <c:v>244.375</c:v>
                </c:pt>
                <c:pt idx="24">
                  <c:v>287.5</c:v>
                </c:pt>
                <c:pt idx="25">
                  <c:v>258.125</c:v>
                </c:pt>
                <c:pt idx="26">
                  <c:v>318.125</c:v>
                </c:pt>
                <c:pt idx="27">
                  <c:v>257.5</c:v>
                </c:pt>
                <c:pt idx="28">
                  <c:v>228.125</c:v>
                </c:pt>
                <c:pt idx="29">
                  <c:v>289.375</c:v>
                </c:pt>
                <c:pt idx="30">
                  <c:v>248.12500000000003</c:v>
                </c:pt>
                <c:pt idx="31">
                  <c:v>275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1-E8AC-4611-A4B8-A96F37AD69D0}"/>
            </c:ext>
          </c:extLst>
        </c:ser>
        <c:ser>
          <c:idx val="2"/>
          <c:order val="2"/>
          <c:tx>
            <c:strRef>
              <c:f>Opracowania!$BA$271:$BA$272</c:f>
              <c:strCache>
                <c:ptCount val="2"/>
                <c:pt idx="0">
                  <c:v>1945-1989</c:v>
                </c:pt>
                <c:pt idx="1">
                  <c:v>.</c:v>
                </c:pt>
              </c:strCache>
            </c:strRef>
          </c:tx>
          <c:spPr>
            <a:gradFill>
              <a:gsLst>
                <a:gs pos="0">
                  <a:schemeClr val="accent3">
                    <a:alpha val="75000"/>
                  </a:schemeClr>
                </a:gs>
                <a:gs pos="100000">
                  <a:schemeClr val="accent3">
                    <a:lumMod val="75000"/>
                    <a:alpha val="75000"/>
                  </a:schemeClr>
                </a:gs>
              </a:gsLst>
              <a:lin ang="2700000" scaled="1"/>
            </a:gradFill>
            <a:ln>
              <a:noFill/>
            </a:ln>
            <a:effectLst/>
          </c:spPr>
          <c:invertIfNegative val="0"/>
          <c:dLbls>
            <c:delete val="1"/>
          </c:dLbls>
          <c:xVal>
            <c:numRef>
              <c:f>Opracowania!$AV$273:$AV$304</c:f>
              <c:numCache>
                <c:formatCode>0.0</c:formatCode>
                <c:ptCount val="32"/>
                <c:pt idx="0">
                  <c:v>100</c:v>
                </c:pt>
                <c:pt idx="1">
                  <c:v>120.90395480225989</c:v>
                </c:pt>
                <c:pt idx="2">
                  <c:v>149.15254237288136</c:v>
                </c:pt>
                <c:pt idx="3">
                  <c:v>116.94915254237289</c:v>
                </c:pt>
                <c:pt idx="4">
                  <c:v>167.79661016949152</c:v>
                </c:pt>
                <c:pt idx="5">
                  <c:v>131.0734463276836</c:v>
                </c:pt>
                <c:pt idx="6">
                  <c:v>115.2542372881356</c:v>
                </c:pt>
                <c:pt idx="7">
                  <c:v>96.610169491525426</c:v>
                </c:pt>
                <c:pt idx="8">
                  <c:v>112.99435028248588</c:v>
                </c:pt>
                <c:pt idx="9">
                  <c:v>85.310734463276845</c:v>
                </c:pt>
                <c:pt idx="10">
                  <c:v>101.69491525423729</c:v>
                </c:pt>
                <c:pt idx="11">
                  <c:v>125.98870056497175</c:v>
                </c:pt>
                <c:pt idx="12">
                  <c:v>119.2090395480226</c:v>
                </c:pt>
                <c:pt idx="13">
                  <c:v>141.24293785310735</c:v>
                </c:pt>
                <c:pt idx="14">
                  <c:v>103.954802259887</c:v>
                </c:pt>
                <c:pt idx="15">
                  <c:v>119.77401129943503</c:v>
                </c:pt>
                <c:pt idx="16">
                  <c:v>107.34463276836159</c:v>
                </c:pt>
                <c:pt idx="17">
                  <c:v>119.2090395480226</c:v>
                </c:pt>
                <c:pt idx="18">
                  <c:v>103.38983050847457</c:v>
                </c:pt>
                <c:pt idx="19">
                  <c:v>111.86440677966101</c:v>
                </c:pt>
                <c:pt idx="20">
                  <c:v>84.745762711864401</c:v>
                </c:pt>
                <c:pt idx="21">
                  <c:v>101.12994350282484</c:v>
                </c:pt>
                <c:pt idx="22">
                  <c:v>101.69491525423729</c:v>
                </c:pt>
                <c:pt idx="23">
                  <c:v>98.870056497175142</c:v>
                </c:pt>
                <c:pt idx="24">
                  <c:v>98.305084745762713</c:v>
                </c:pt>
                <c:pt idx="25">
                  <c:v>115.2542372881356</c:v>
                </c:pt>
                <c:pt idx="26">
                  <c:v>89.265536723163848</c:v>
                </c:pt>
                <c:pt idx="27">
                  <c:v>145.76271186440678</c:v>
                </c:pt>
                <c:pt idx="28">
                  <c:v>122.03389830508475</c:v>
                </c:pt>
                <c:pt idx="29">
                  <c:v>141.24293785310735</c:v>
                </c:pt>
                <c:pt idx="30">
                  <c:v>127.11864406779661</c:v>
                </c:pt>
                <c:pt idx="31">
                  <c:v>116.94915254237289</c:v>
                </c:pt>
              </c:numCache>
            </c:numRef>
          </c:xVal>
          <c:yVal>
            <c:numRef>
              <c:f>Opracowania!$BA$273:$BA$304</c:f>
              <c:numCache>
                <c:formatCode>0.0</c:formatCode>
                <c:ptCount val="32"/>
                <c:pt idx="0">
                  <c:v>100</c:v>
                </c:pt>
                <c:pt idx="1">
                  <c:v>260.71428571428572</c:v>
                </c:pt>
                <c:pt idx="2">
                  <c:v>255.35714285714283</c:v>
                </c:pt>
                <c:pt idx="3">
                  <c:v>323.21428571428572</c:v>
                </c:pt>
                <c:pt idx="4">
                  <c:v>110.546875</c:v>
                </c:pt>
                <c:pt idx="5">
                  <c:v>517.85714285714289</c:v>
                </c:pt>
                <c:pt idx="6">
                  <c:v>789.28571428571433</c:v>
                </c:pt>
                <c:pt idx="7">
                  <c:v>675</c:v>
                </c:pt>
                <c:pt idx="8">
                  <c:v>450</c:v>
                </c:pt>
                <c:pt idx="9">
                  <c:v>494.64285714285711</c:v>
                </c:pt>
                <c:pt idx="10">
                  <c:v>432.14285714285711</c:v>
                </c:pt>
                <c:pt idx="11">
                  <c:v>998.21428571428578</c:v>
                </c:pt>
                <c:pt idx="12">
                  <c:v>866.07142857142867</c:v>
                </c:pt>
                <c:pt idx="13">
                  <c:v>1037.5</c:v>
                </c:pt>
                <c:pt idx="14">
                  <c:v>935.71428571428578</c:v>
                </c:pt>
                <c:pt idx="15">
                  <c:v>1137.5</c:v>
                </c:pt>
                <c:pt idx="16">
                  <c:v>1658.9285714285716</c:v>
                </c:pt>
                <c:pt idx="17">
                  <c:v>1196.4285714285713</c:v>
                </c:pt>
                <c:pt idx="18">
                  <c:v>916.07142857142867</c:v>
                </c:pt>
                <c:pt idx="19">
                  <c:v>1216.0714285714287</c:v>
                </c:pt>
                <c:pt idx="20">
                  <c:v>1300</c:v>
                </c:pt>
                <c:pt idx="21">
                  <c:v>1144.6428571428571</c:v>
                </c:pt>
                <c:pt idx="22">
                  <c:v>1237.5</c:v>
                </c:pt>
                <c:pt idx="23">
                  <c:v>1310.7142857142858</c:v>
                </c:pt>
                <c:pt idx="24">
                  <c:v>1419.6428571428571</c:v>
                </c:pt>
                <c:pt idx="25">
                  <c:v>1216.0714285714287</c:v>
                </c:pt>
                <c:pt idx="26">
                  <c:v>1208.9285714285713</c:v>
                </c:pt>
                <c:pt idx="27">
                  <c:v>1025</c:v>
                </c:pt>
                <c:pt idx="28">
                  <c:v>932.14285714285711</c:v>
                </c:pt>
                <c:pt idx="29">
                  <c:v>953.57142857142867</c:v>
                </c:pt>
                <c:pt idx="30">
                  <c:v>907.14285714285711</c:v>
                </c:pt>
                <c:pt idx="31">
                  <c:v>846.42857142857133</c:v>
                </c:pt>
              </c:numCache>
            </c:numRef>
          </c:yVal>
          <c:bubbleSize>
            <c:numRef>
              <c:f>Opracowania!$BB$273:$BB$304</c:f>
              <c:numCache>
                <c:formatCode>0.0</c:formatCode>
                <c:ptCount val="32"/>
                <c:pt idx="0">
                  <c:v>100</c:v>
                </c:pt>
                <c:pt idx="1">
                  <c:v>118.52502194907815</c:v>
                </c:pt>
                <c:pt idx="2">
                  <c:v>132.48463564530292</c:v>
                </c:pt>
                <c:pt idx="3">
                  <c:v>127.39244951712027</c:v>
                </c:pt>
                <c:pt idx="4">
                  <c:v>180.77260755048289</c:v>
                </c:pt>
                <c:pt idx="5">
                  <c:v>186.65496049165935</c:v>
                </c:pt>
                <c:pt idx="6">
                  <c:v>176.99736611062335</c:v>
                </c:pt>
                <c:pt idx="7">
                  <c:v>175.15364354697104</c:v>
                </c:pt>
                <c:pt idx="8">
                  <c:v>141.96663740122915</c:v>
                </c:pt>
                <c:pt idx="9">
                  <c:v>159.96488147497806</c:v>
                </c:pt>
                <c:pt idx="10">
                  <c:v>149.34152765583846</c:v>
                </c:pt>
                <c:pt idx="11">
                  <c:v>198.59525899912202</c:v>
                </c:pt>
                <c:pt idx="12">
                  <c:v>177.43634767339771</c:v>
                </c:pt>
                <c:pt idx="13">
                  <c:v>211.2379280070237</c:v>
                </c:pt>
                <c:pt idx="14">
                  <c:v>191.04477611940297</c:v>
                </c:pt>
                <c:pt idx="15">
                  <c:v>191.92273924495171</c:v>
                </c:pt>
                <c:pt idx="16">
                  <c:v>214.31079894644424</c:v>
                </c:pt>
                <c:pt idx="17">
                  <c:v>207.37489025460931</c:v>
                </c:pt>
                <c:pt idx="18">
                  <c:v>177.26075504828799</c:v>
                </c:pt>
                <c:pt idx="19">
                  <c:v>191.83494293239684</c:v>
                </c:pt>
                <c:pt idx="20">
                  <c:v>210.35996488147498</c:v>
                </c:pt>
                <c:pt idx="21">
                  <c:v>189.02546093064092</c:v>
                </c:pt>
                <c:pt idx="22">
                  <c:v>188.67427568042143</c:v>
                </c:pt>
                <c:pt idx="23">
                  <c:v>191.6593503072871</c:v>
                </c:pt>
                <c:pt idx="24">
                  <c:v>201.84372256365234</c:v>
                </c:pt>
                <c:pt idx="25">
                  <c:v>193.94205443371376</c:v>
                </c:pt>
                <c:pt idx="26">
                  <c:v>191.39596136962246</c:v>
                </c:pt>
                <c:pt idx="27">
                  <c:v>202.37050043898157</c:v>
                </c:pt>
                <c:pt idx="28">
                  <c:v>194.82001755926251</c:v>
                </c:pt>
                <c:pt idx="29">
                  <c:v>213.43283582089555</c:v>
                </c:pt>
                <c:pt idx="30">
                  <c:v>201.05355575065849</c:v>
                </c:pt>
                <c:pt idx="31">
                  <c:v>194.55662862159789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2-E8AC-4611-A4B8-A96F37AD69D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bubbleScale val="100"/>
        <c:showNegBubbles val="0"/>
        <c:axId val="418227792"/>
        <c:axId val="418226808"/>
      </c:bubbleChart>
      <c:valAx>
        <c:axId val="4182277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solidFill>
              <a:schemeClr val="dk1">
                <a:lumMod val="25000"/>
                <a:lumOff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18226808"/>
        <c:crosses val="autoZero"/>
        <c:crossBetween val="midCat"/>
      </c:valAx>
      <c:valAx>
        <c:axId val="418226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solidFill>
              <a:schemeClr val="dk1">
                <a:lumMod val="25000"/>
                <a:lumOff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18227792"/>
        <c:crosses val="autoZero"/>
        <c:crossBetween val="midCat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2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3">
  <cs:axisTitle>
    <cs:lnRef idx="0"/>
    <cs:fillRef idx="0"/>
    <cs:effectRef idx="0"/>
    <cs:fontRef idx="minor">
      <a:schemeClr val="dk1">
        <a:lumMod val="50000"/>
        <a:lumOff val="50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>
        <a:solidFill>
          <a:schemeClr val="dk1">
            <a:lumMod val="25000"/>
            <a:lumOff val="75000"/>
          </a:schemeClr>
        </a:solidFill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0">
            <a:schemeClr val="phClr">
              <a:alpha val="75000"/>
            </a:schemeClr>
          </a:gs>
          <a:gs pos="100000">
            <a:schemeClr val="phClr">
              <a:lumMod val="75000"/>
              <a:alpha val="75000"/>
            </a:schemeClr>
          </a:gs>
        </a:gsLst>
        <a:lin ang="2700000" scaled="1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0">
            <a:schemeClr val="phClr">
              <a:alpha val="75000"/>
            </a:schemeClr>
          </a:gs>
          <a:gs pos="100000">
            <a:schemeClr val="phClr">
              <a:lumMod val="75000"/>
              <a:alpha val="75000"/>
            </a:schemeClr>
          </a:gs>
        </a:gsLst>
        <a:lin ang="2700000" scaled="1"/>
      </a:gra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50000"/>
        <a:lumOff val="50000"/>
      </a:schemeClr>
    </cs:fontRef>
    <cs:spPr>
      <a:ln>
        <a:solidFill>
          <a:schemeClr val="dk1">
            <a:lumMod val="25000"/>
            <a:lumOff val="75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>
        <a:solidFill>
          <a:schemeClr val="dk1">
            <a:lumMod val="25000"/>
            <a:lumOff val="75000"/>
          </a:schemeClr>
        </a:solidFill>
      </a:ln>
    </cs:spPr>
    <cs:defRPr sz="900" kern="1200"/>
    <cs:bodyPr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6.png"/><Relationship Id="rId6" Type="http://schemas.openxmlformats.org/officeDocument/2006/relationships/image" Target="../media/image12.svg"/><Relationship Id="rId5" Type="http://schemas.openxmlformats.org/officeDocument/2006/relationships/image" Target="../media/image8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6.png"/><Relationship Id="rId6" Type="http://schemas.openxmlformats.org/officeDocument/2006/relationships/image" Target="../media/image12.svg"/><Relationship Id="rId5" Type="http://schemas.openxmlformats.org/officeDocument/2006/relationships/image" Target="../media/image8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780802-17AC-495D-B86C-550E6ED815D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1C596EA-D5DB-443F-AA71-9798F13C56EA}">
      <dgm:prSet/>
      <dgm:spPr/>
      <dgm:t>
        <a:bodyPr/>
        <a:lstStyle/>
        <a:p>
          <a:r>
            <a:rPr lang="pl-PL" b="0" dirty="0">
              <a:ln>
                <a:noFill/>
              </a:ln>
              <a:solidFill>
                <a:sysClr val="windowText" lastClr="000000"/>
              </a:solidFill>
            </a:rPr>
            <a:t>Wstęp.</a:t>
          </a:r>
          <a:endParaRPr lang="en-US" b="0" dirty="0">
            <a:ln>
              <a:noFill/>
            </a:ln>
            <a:solidFill>
              <a:sysClr val="windowText" lastClr="000000"/>
            </a:solidFill>
          </a:endParaRPr>
        </a:p>
      </dgm:t>
    </dgm:pt>
    <dgm:pt modelId="{6CB8DD26-7E02-40EB-9BBA-57E68579BD0A}" type="parTrans" cxnId="{EFE270DD-BFF2-421F-88AA-A6D133C73612}">
      <dgm:prSet/>
      <dgm:spPr/>
      <dgm:t>
        <a:bodyPr/>
        <a:lstStyle/>
        <a:p>
          <a:endParaRPr lang="en-US"/>
        </a:p>
      </dgm:t>
    </dgm:pt>
    <dgm:pt modelId="{965E77A3-EB83-45A5-8641-A6693E91E6C3}" type="sibTrans" cxnId="{EFE270DD-BFF2-421F-88AA-A6D133C73612}">
      <dgm:prSet/>
      <dgm:spPr/>
      <dgm:t>
        <a:bodyPr/>
        <a:lstStyle/>
        <a:p>
          <a:endParaRPr lang="en-US"/>
        </a:p>
      </dgm:t>
    </dgm:pt>
    <dgm:pt modelId="{CCCE4A08-07CD-44E3-97AB-0D4A6275ED9F}">
      <dgm:prSet/>
      <dgm:spPr/>
      <dgm:t>
        <a:bodyPr/>
        <a:lstStyle/>
        <a:p>
          <a:r>
            <a:rPr lang="pl-PL" b="0" dirty="0">
              <a:ln>
                <a:noFill/>
              </a:ln>
              <a:solidFill>
                <a:sysClr val="windowText" lastClr="000000"/>
              </a:solidFill>
            </a:rPr>
            <a:t>Historia w PRL. Próba ogólnej analizy rozwoju dziedziny.</a:t>
          </a:r>
          <a:endParaRPr lang="en-US" b="0" dirty="0">
            <a:ln>
              <a:noFill/>
            </a:ln>
            <a:solidFill>
              <a:sysClr val="windowText" lastClr="000000"/>
            </a:solidFill>
          </a:endParaRPr>
        </a:p>
      </dgm:t>
    </dgm:pt>
    <dgm:pt modelId="{8E298663-33E5-4E63-A2D6-A0253A7D0AD7}" type="parTrans" cxnId="{5965A8CB-4D35-4BCA-8ACE-D6282EC35437}">
      <dgm:prSet/>
      <dgm:spPr/>
      <dgm:t>
        <a:bodyPr/>
        <a:lstStyle/>
        <a:p>
          <a:endParaRPr lang="en-US"/>
        </a:p>
      </dgm:t>
    </dgm:pt>
    <dgm:pt modelId="{A0FD3B03-9F28-4B5E-A0AA-F507AAB51886}" type="sibTrans" cxnId="{5965A8CB-4D35-4BCA-8ACE-D6282EC35437}">
      <dgm:prSet/>
      <dgm:spPr/>
      <dgm:t>
        <a:bodyPr/>
        <a:lstStyle/>
        <a:p>
          <a:endParaRPr lang="en-US"/>
        </a:p>
      </dgm:t>
    </dgm:pt>
    <dgm:pt modelId="{CD20CE12-1240-407F-8501-8C44EC97D418}">
      <dgm:prSet/>
      <dgm:spPr/>
      <dgm:t>
        <a:bodyPr/>
        <a:lstStyle/>
        <a:p>
          <a:r>
            <a:rPr lang="pl-PL" b="0">
              <a:ln>
                <a:noFill/>
              </a:ln>
              <a:solidFill>
                <a:sysClr val="windowText" lastClr="000000"/>
              </a:solidFill>
            </a:rPr>
            <a:t>Wyzwania nauki historycznej XX wieku a historiografia polska.</a:t>
          </a:r>
          <a:endParaRPr lang="en-US" b="0">
            <a:ln>
              <a:noFill/>
            </a:ln>
            <a:solidFill>
              <a:sysClr val="windowText" lastClr="000000"/>
            </a:solidFill>
          </a:endParaRPr>
        </a:p>
      </dgm:t>
    </dgm:pt>
    <dgm:pt modelId="{AB309F9C-4373-4AD4-BF1D-3B7571F7EB83}" type="parTrans" cxnId="{98AC423A-43DD-46A6-84B9-CF42A00710FB}">
      <dgm:prSet/>
      <dgm:spPr/>
      <dgm:t>
        <a:bodyPr/>
        <a:lstStyle/>
        <a:p>
          <a:endParaRPr lang="en-US"/>
        </a:p>
      </dgm:t>
    </dgm:pt>
    <dgm:pt modelId="{AAD73892-883C-47FC-A30D-D3D1E85B2DA5}" type="sibTrans" cxnId="{98AC423A-43DD-46A6-84B9-CF42A00710FB}">
      <dgm:prSet/>
      <dgm:spPr/>
      <dgm:t>
        <a:bodyPr/>
        <a:lstStyle/>
        <a:p>
          <a:endParaRPr lang="en-US"/>
        </a:p>
      </dgm:t>
    </dgm:pt>
    <dgm:pt modelId="{BC42D2EF-4F0B-47CB-9E24-119FF7071EA2}">
      <dgm:prSet/>
      <dgm:spPr/>
      <dgm:t>
        <a:bodyPr/>
        <a:lstStyle/>
        <a:p>
          <a:r>
            <a:rPr lang="pl-PL" b="0">
              <a:ln>
                <a:noFill/>
              </a:ln>
              <a:solidFill>
                <a:sysClr val="windowText" lastClr="000000"/>
              </a:solidFill>
            </a:rPr>
            <a:t>Wyzwania wewnętrzne polskiej nauki historycznej 1945-1989.</a:t>
          </a:r>
          <a:endParaRPr lang="en-US" b="0">
            <a:ln>
              <a:noFill/>
            </a:ln>
            <a:solidFill>
              <a:sysClr val="windowText" lastClr="000000"/>
            </a:solidFill>
          </a:endParaRPr>
        </a:p>
      </dgm:t>
    </dgm:pt>
    <dgm:pt modelId="{9FBC0D33-14FD-48D4-8F8B-23C7E34FBFD3}" type="parTrans" cxnId="{A6DF9937-6513-4C11-A7CC-AF148C891EC7}">
      <dgm:prSet/>
      <dgm:spPr/>
      <dgm:t>
        <a:bodyPr/>
        <a:lstStyle/>
        <a:p>
          <a:endParaRPr lang="en-US"/>
        </a:p>
      </dgm:t>
    </dgm:pt>
    <dgm:pt modelId="{E4431B78-D50A-4010-87E1-5BFB9C839B92}" type="sibTrans" cxnId="{A6DF9937-6513-4C11-A7CC-AF148C891EC7}">
      <dgm:prSet/>
      <dgm:spPr/>
      <dgm:t>
        <a:bodyPr/>
        <a:lstStyle/>
        <a:p>
          <a:endParaRPr lang="en-US"/>
        </a:p>
      </dgm:t>
    </dgm:pt>
    <dgm:pt modelId="{F893D2B7-3AF2-4ABB-BB94-1C592D4E3456}">
      <dgm:prSet/>
      <dgm:spPr/>
      <dgm:t>
        <a:bodyPr/>
        <a:lstStyle/>
        <a:p>
          <a:r>
            <a:rPr lang="pl-PL" b="0" dirty="0">
              <a:ln>
                <a:noFill/>
              </a:ln>
              <a:solidFill>
                <a:sysClr val="windowText" lastClr="000000"/>
              </a:solidFill>
            </a:rPr>
            <a:t>Podsumowanie</a:t>
          </a:r>
          <a:endParaRPr lang="en-US" b="0" dirty="0">
            <a:ln>
              <a:noFill/>
            </a:ln>
            <a:solidFill>
              <a:sysClr val="windowText" lastClr="000000"/>
            </a:solidFill>
          </a:endParaRPr>
        </a:p>
      </dgm:t>
    </dgm:pt>
    <dgm:pt modelId="{014F7EE7-9695-4DDD-BA27-DC395A1E06BF}" type="parTrans" cxnId="{1087804C-056E-4D7F-85DE-4E33BF96468A}">
      <dgm:prSet/>
      <dgm:spPr/>
      <dgm:t>
        <a:bodyPr/>
        <a:lstStyle/>
        <a:p>
          <a:endParaRPr lang="en-US"/>
        </a:p>
      </dgm:t>
    </dgm:pt>
    <dgm:pt modelId="{BF608C81-1244-4914-903E-3DDA0DBA9DE6}" type="sibTrans" cxnId="{1087804C-056E-4D7F-85DE-4E33BF96468A}">
      <dgm:prSet/>
      <dgm:spPr/>
      <dgm:t>
        <a:bodyPr/>
        <a:lstStyle/>
        <a:p>
          <a:endParaRPr lang="en-US"/>
        </a:p>
      </dgm:t>
    </dgm:pt>
    <dgm:pt modelId="{0888DE89-E285-46B4-9B5C-BD2A8157EBF6}" type="pres">
      <dgm:prSet presAssocID="{E4780802-17AC-495D-B86C-550E6ED815D8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2165730E-DD83-4D23-94FA-3899BB53A3BB}" type="pres">
      <dgm:prSet presAssocID="{51C596EA-D5DB-443F-AA71-9798F13C56EA}" presName="compNode" presStyleCnt="0"/>
      <dgm:spPr/>
    </dgm:pt>
    <dgm:pt modelId="{ED7451F8-9C1C-4CAB-8638-58E406376CA2}" type="pres">
      <dgm:prSet presAssocID="{51C596EA-D5DB-443F-AA71-9798F13C56EA}" presName="bgRect" presStyleLbl="bgShp" presStyleIdx="0" presStyleCnt="5"/>
      <dgm:spPr>
        <a:solidFill>
          <a:srgbClr val="D3D0CB"/>
        </a:solidFill>
        <a:ln>
          <a:noFill/>
        </a:ln>
      </dgm:spPr>
      <dgm:t>
        <a:bodyPr/>
        <a:lstStyle/>
        <a:p>
          <a:endParaRPr lang="pl-PL"/>
        </a:p>
      </dgm:t>
    </dgm:pt>
    <dgm:pt modelId="{033019E2-1661-4DB6-BD31-EAE02B411A43}" type="pres">
      <dgm:prSet presAssocID="{51C596EA-D5DB-443F-AA71-9798F13C56EA}" presName="iconRect" presStyleLbl="node1" presStyleIdx="0" presStyleCnt="5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id="0" name="" descr="Dictionary"/>
        </a:ext>
      </dgm:extLst>
    </dgm:pt>
    <dgm:pt modelId="{589378DA-F0BE-4DA7-94E2-D87D491C53CD}" type="pres">
      <dgm:prSet presAssocID="{51C596EA-D5DB-443F-AA71-9798F13C56EA}" presName="spaceRect" presStyleCnt="0"/>
      <dgm:spPr/>
    </dgm:pt>
    <dgm:pt modelId="{F4CF53C1-6032-4E21-B589-083EFB966E64}" type="pres">
      <dgm:prSet presAssocID="{51C596EA-D5DB-443F-AA71-9798F13C56EA}" presName="parTx" presStyleLbl="revTx" presStyleIdx="0" presStyleCnt="5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E19FFF81-5F82-4D7F-AB35-159A7D3AB368}" type="pres">
      <dgm:prSet presAssocID="{965E77A3-EB83-45A5-8641-A6693E91E6C3}" presName="sibTrans" presStyleCnt="0"/>
      <dgm:spPr/>
    </dgm:pt>
    <dgm:pt modelId="{A871BD74-E395-4DE4-BFBD-2EA3D56C77C5}" type="pres">
      <dgm:prSet presAssocID="{CCCE4A08-07CD-44E3-97AB-0D4A6275ED9F}" presName="compNode" presStyleCnt="0"/>
      <dgm:spPr/>
    </dgm:pt>
    <dgm:pt modelId="{11E807F8-2A5A-4A40-8AAC-CDD57CE4A994}" type="pres">
      <dgm:prSet presAssocID="{CCCE4A08-07CD-44E3-97AB-0D4A6275ED9F}" presName="bgRect" presStyleLbl="bgShp" presStyleIdx="1" presStyleCnt="5"/>
      <dgm:spPr>
        <a:solidFill>
          <a:srgbClr val="D3D0CB"/>
        </a:solidFill>
        <a:ln>
          <a:noFill/>
        </a:ln>
      </dgm:spPr>
      <dgm:t>
        <a:bodyPr/>
        <a:lstStyle/>
        <a:p>
          <a:endParaRPr lang="pl-PL"/>
        </a:p>
      </dgm:t>
    </dgm:pt>
    <dgm:pt modelId="{FAC72BEB-F609-4D12-8921-FCC6E85C97B1}" type="pres">
      <dgm:prSet presAssocID="{CCCE4A08-07CD-44E3-97AB-0D4A6275ED9F}" presName="iconRect" presStyleLbl="node1" presStyleIdx="1" presStyleCnt="5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id="0" name="" descr="Fingerprint2"/>
        </a:ext>
      </dgm:extLst>
    </dgm:pt>
    <dgm:pt modelId="{20B83E73-3C0D-4DC4-B20E-7F5B181171B0}" type="pres">
      <dgm:prSet presAssocID="{CCCE4A08-07CD-44E3-97AB-0D4A6275ED9F}" presName="spaceRect" presStyleCnt="0"/>
      <dgm:spPr/>
    </dgm:pt>
    <dgm:pt modelId="{E6A677DE-A6D5-4D31-97A4-8C0F2905F2DC}" type="pres">
      <dgm:prSet presAssocID="{CCCE4A08-07CD-44E3-97AB-0D4A6275ED9F}" presName="parTx" presStyleLbl="revTx" presStyleIdx="1" presStyleCnt="5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38AD996C-A6F5-47DC-88E7-4EB94C54387F}" type="pres">
      <dgm:prSet presAssocID="{A0FD3B03-9F28-4B5E-A0AA-F507AAB51886}" presName="sibTrans" presStyleCnt="0"/>
      <dgm:spPr/>
    </dgm:pt>
    <dgm:pt modelId="{9A1FA918-3769-49E7-BB0F-94ADD6BB9E0B}" type="pres">
      <dgm:prSet presAssocID="{CD20CE12-1240-407F-8501-8C44EC97D418}" presName="compNode" presStyleCnt="0"/>
      <dgm:spPr/>
    </dgm:pt>
    <dgm:pt modelId="{A5BDCED8-7580-440F-830E-7549E3939BB2}" type="pres">
      <dgm:prSet presAssocID="{CD20CE12-1240-407F-8501-8C44EC97D418}" presName="bgRect" presStyleLbl="bgShp" presStyleIdx="2" presStyleCnt="5"/>
      <dgm:spPr>
        <a:solidFill>
          <a:srgbClr val="D3D0CB"/>
        </a:solidFill>
        <a:ln>
          <a:noFill/>
        </a:ln>
      </dgm:spPr>
      <dgm:t>
        <a:bodyPr/>
        <a:lstStyle/>
        <a:p>
          <a:endParaRPr lang="pl-PL"/>
        </a:p>
      </dgm:t>
    </dgm:pt>
    <dgm:pt modelId="{74E67E38-526E-48CB-BB5F-31735760D981}" type="pres">
      <dgm:prSet presAssocID="{CD20CE12-1240-407F-8501-8C44EC97D418}" presName="iconRect" presStyleLbl="node1" presStyleIdx="2" presStyleCnt="5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id="0" name="" descr="History"/>
        </a:ext>
      </dgm:extLst>
    </dgm:pt>
    <dgm:pt modelId="{9407AF99-096A-47C9-8EB7-007EC71F3CE9}" type="pres">
      <dgm:prSet presAssocID="{CD20CE12-1240-407F-8501-8C44EC97D418}" presName="spaceRect" presStyleCnt="0"/>
      <dgm:spPr/>
    </dgm:pt>
    <dgm:pt modelId="{715074AC-BCB4-44DE-A938-64A440EDF287}" type="pres">
      <dgm:prSet presAssocID="{CD20CE12-1240-407F-8501-8C44EC97D418}" presName="parTx" presStyleLbl="revTx" presStyleIdx="2" presStyleCnt="5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0EBED8AA-3B75-43AD-80BB-37D9B8282CC1}" type="pres">
      <dgm:prSet presAssocID="{AAD73892-883C-47FC-A30D-D3D1E85B2DA5}" presName="sibTrans" presStyleCnt="0"/>
      <dgm:spPr/>
    </dgm:pt>
    <dgm:pt modelId="{97D32C79-3D81-45D8-A2FD-AC47002E2402}" type="pres">
      <dgm:prSet presAssocID="{BC42D2EF-4F0B-47CB-9E24-119FF7071EA2}" presName="compNode" presStyleCnt="0"/>
      <dgm:spPr/>
    </dgm:pt>
    <dgm:pt modelId="{60CC8F14-2CAB-4250-A461-EE2103C3E483}" type="pres">
      <dgm:prSet presAssocID="{BC42D2EF-4F0B-47CB-9E24-119FF7071EA2}" presName="bgRect" presStyleLbl="bgShp" presStyleIdx="3" presStyleCnt="5"/>
      <dgm:spPr>
        <a:solidFill>
          <a:srgbClr val="D3D0CB"/>
        </a:solidFill>
        <a:ln>
          <a:noFill/>
        </a:ln>
      </dgm:spPr>
      <dgm:t>
        <a:bodyPr/>
        <a:lstStyle/>
        <a:p>
          <a:endParaRPr lang="pl-PL"/>
        </a:p>
      </dgm:t>
    </dgm:pt>
    <dgm:pt modelId="{40D9CA79-B2F2-4AA4-96ED-79E05A955F33}" type="pres">
      <dgm:prSet presAssocID="{BC42D2EF-4F0B-47CB-9E24-119FF7071EA2}" presName="iconRect" presStyleLbl="node1" presStyleIdx="3" presStyleCnt="5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id="0" name="" descr="PuzzleOutline"/>
        </a:ext>
      </dgm:extLst>
    </dgm:pt>
    <dgm:pt modelId="{2702B330-BDCE-4705-9594-A8A3520A1FE0}" type="pres">
      <dgm:prSet presAssocID="{BC42D2EF-4F0B-47CB-9E24-119FF7071EA2}" presName="spaceRect" presStyleCnt="0"/>
      <dgm:spPr/>
    </dgm:pt>
    <dgm:pt modelId="{F5585D59-A0D8-4CD8-9B6C-BD1B428C375B}" type="pres">
      <dgm:prSet presAssocID="{BC42D2EF-4F0B-47CB-9E24-119FF7071EA2}" presName="parTx" presStyleLbl="revTx" presStyleIdx="3" presStyleCnt="5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  <dgm:pt modelId="{468BF00F-27D4-4854-9554-66F4EC93053E}" type="pres">
      <dgm:prSet presAssocID="{E4431B78-D50A-4010-87E1-5BFB9C839B92}" presName="sibTrans" presStyleCnt="0"/>
      <dgm:spPr/>
    </dgm:pt>
    <dgm:pt modelId="{885C5013-0964-423E-AC7E-BAD8B4518AEA}" type="pres">
      <dgm:prSet presAssocID="{F893D2B7-3AF2-4ABB-BB94-1C592D4E3456}" presName="compNode" presStyleCnt="0"/>
      <dgm:spPr/>
    </dgm:pt>
    <dgm:pt modelId="{D3EA06EC-407B-43A2-BC46-111B543348CD}" type="pres">
      <dgm:prSet presAssocID="{F893D2B7-3AF2-4ABB-BB94-1C592D4E3456}" presName="bgRect" presStyleLbl="bgShp" presStyleIdx="4" presStyleCnt="5"/>
      <dgm:spPr>
        <a:solidFill>
          <a:srgbClr val="D3D0CB"/>
        </a:solidFill>
        <a:ln>
          <a:noFill/>
        </a:ln>
      </dgm:spPr>
      <dgm:t>
        <a:bodyPr/>
        <a:lstStyle/>
        <a:p>
          <a:endParaRPr lang="pl-PL"/>
        </a:p>
      </dgm:t>
    </dgm:pt>
    <dgm:pt modelId="{AA42F382-317D-4402-B85B-CBCC9C46B069}" type="pres">
      <dgm:prSet presAssocID="{F893D2B7-3AF2-4ABB-BB94-1C592D4E3456}" presName="iconRect" presStyleLbl="node1" presStyleIdx="4" presStyleCnt="5"/>
      <dgm:spPr>
        <a:blipFill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pl-PL"/>
        </a:p>
      </dgm:t>
      <dgm:extLst>
        <a:ext uri="{E40237B7-FDA0-4F09-8148-C483321AD2D9}">
          <dgm14:cNvPr xmlns:dgm14="http://schemas.microsoft.com/office/drawing/2010/diagram" id="0" name="" descr="WordDocument"/>
        </a:ext>
      </dgm:extLst>
    </dgm:pt>
    <dgm:pt modelId="{CA890878-E8A7-4A95-BAC0-88289D181BE2}" type="pres">
      <dgm:prSet presAssocID="{F893D2B7-3AF2-4ABB-BB94-1C592D4E3456}" presName="spaceRect" presStyleCnt="0"/>
      <dgm:spPr/>
    </dgm:pt>
    <dgm:pt modelId="{0BCA93E3-10EC-419C-8C8B-604C24785DDC}" type="pres">
      <dgm:prSet presAssocID="{F893D2B7-3AF2-4ABB-BB94-1C592D4E3456}" presName="parTx" presStyleLbl="revTx" presStyleIdx="4" presStyleCnt="5">
        <dgm:presLayoutVars>
          <dgm:chMax val="0"/>
          <dgm:chPref val="0"/>
        </dgm:presLayoutVars>
      </dgm:prSet>
      <dgm:spPr/>
      <dgm:t>
        <a:bodyPr/>
        <a:lstStyle/>
        <a:p>
          <a:endParaRPr lang="pl-PL"/>
        </a:p>
      </dgm:t>
    </dgm:pt>
  </dgm:ptLst>
  <dgm:cxnLst>
    <dgm:cxn modelId="{98AC423A-43DD-46A6-84B9-CF42A00710FB}" srcId="{E4780802-17AC-495D-B86C-550E6ED815D8}" destId="{CD20CE12-1240-407F-8501-8C44EC97D418}" srcOrd="2" destOrd="0" parTransId="{AB309F9C-4373-4AD4-BF1D-3B7571F7EB83}" sibTransId="{AAD73892-883C-47FC-A30D-D3D1E85B2DA5}"/>
    <dgm:cxn modelId="{5AA62E71-49BA-4248-B700-F4C33AB3987F}" type="presOf" srcId="{E4780802-17AC-495D-B86C-550E6ED815D8}" destId="{0888DE89-E285-46B4-9B5C-BD2A8157EBF6}" srcOrd="0" destOrd="0" presId="urn:microsoft.com/office/officeart/2018/2/layout/IconVerticalSolidList"/>
    <dgm:cxn modelId="{EFE270DD-BFF2-421F-88AA-A6D133C73612}" srcId="{E4780802-17AC-495D-B86C-550E6ED815D8}" destId="{51C596EA-D5DB-443F-AA71-9798F13C56EA}" srcOrd="0" destOrd="0" parTransId="{6CB8DD26-7E02-40EB-9BBA-57E68579BD0A}" sibTransId="{965E77A3-EB83-45A5-8641-A6693E91E6C3}"/>
    <dgm:cxn modelId="{10C5463B-4AB5-4612-8CC9-936F56C6B61F}" type="presOf" srcId="{CD20CE12-1240-407F-8501-8C44EC97D418}" destId="{715074AC-BCB4-44DE-A938-64A440EDF287}" srcOrd="0" destOrd="0" presId="urn:microsoft.com/office/officeart/2018/2/layout/IconVerticalSolidList"/>
    <dgm:cxn modelId="{E15EBC7B-1F28-48CD-B8C3-3714DAF2B0A6}" type="presOf" srcId="{CCCE4A08-07CD-44E3-97AB-0D4A6275ED9F}" destId="{E6A677DE-A6D5-4D31-97A4-8C0F2905F2DC}" srcOrd="0" destOrd="0" presId="urn:microsoft.com/office/officeart/2018/2/layout/IconVerticalSolidList"/>
    <dgm:cxn modelId="{5965A8CB-4D35-4BCA-8ACE-D6282EC35437}" srcId="{E4780802-17AC-495D-B86C-550E6ED815D8}" destId="{CCCE4A08-07CD-44E3-97AB-0D4A6275ED9F}" srcOrd="1" destOrd="0" parTransId="{8E298663-33E5-4E63-A2D6-A0253A7D0AD7}" sibTransId="{A0FD3B03-9F28-4B5E-A0AA-F507AAB51886}"/>
    <dgm:cxn modelId="{A6DF9937-6513-4C11-A7CC-AF148C891EC7}" srcId="{E4780802-17AC-495D-B86C-550E6ED815D8}" destId="{BC42D2EF-4F0B-47CB-9E24-119FF7071EA2}" srcOrd="3" destOrd="0" parTransId="{9FBC0D33-14FD-48D4-8F8B-23C7E34FBFD3}" sibTransId="{E4431B78-D50A-4010-87E1-5BFB9C839B92}"/>
    <dgm:cxn modelId="{70DCEA63-6F92-4581-967A-35602DBE4235}" type="presOf" srcId="{F893D2B7-3AF2-4ABB-BB94-1C592D4E3456}" destId="{0BCA93E3-10EC-419C-8C8B-604C24785DDC}" srcOrd="0" destOrd="0" presId="urn:microsoft.com/office/officeart/2018/2/layout/IconVerticalSolidList"/>
    <dgm:cxn modelId="{1087804C-056E-4D7F-85DE-4E33BF96468A}" srcId="{E4780802-17AC-495D-B86C-550E6ED815D8}" destId="{F893D2B7-3AF2-4ABB-BB94-1C592D4E3456}" srcOrd="4" destOrd="0" parTransId="{014F7EE7-9695-4DDD-BA27-DC395A1E06BF}" sibTransId="{BF608C81-1244-4914-903E-3DDA0DBA9DE6}"/>
    <dgm:cxn modelId="{9E57BCDE-2BEC-430C-9A72-19191F3130AA}" type="presOf" srcId="{51C596EA-D5DB-443F-AA71-9798F13C56EA}" destId="{F4CF53C1-6032-4E21-B589-083EFB966E64}" srcOrd="0" destOrd="0" presId="urn:microsoft.com/office/officeart/2018/2/layout/IconVerticalSolidList"/>
    <dgm:cxn modelId="{224B2F35-73A7-412F-BB99-CEB4999CE343}" type="presOf" srcId="{BC42D2EF-4F0B-47CB-9E24-119FF7071EA2}" destId="{F5585D59-A0D8-4CD8-9B6C-BD1B428C375B}" srcOrd="0" destOrd="0" presId="urn:microsoft.com/office/officeart/2018/2/layout/IconVerticalSolidList"/>
    <dgm:cxn modelId="{7EF132B1-ED1A-4F99-8C4D-2CCBBA24898C}" type="presParOf" srcId="{0888DE89-E285-46B4-9B5C-BD2A8157EBF6}" destId="{2165730E-DD83-4D23-94FA-3899BB53A3BB}" srcOrd="0" destOrd="0" presId="urn:microsoft.com/office/officeart/2018/2/layout/IconVerticalSolidList"/>
    <dgm:cxn modelId="{9075C441-B285-4B96-B36C-0C93BA68F49E}" type="presParOf" srcId="{2165730E-DD83-4D23-94FA-3899BB53A3BB}" destId="{ED7451F8-9C1C-4CAB-8638-58E406376CA2}" srcOrd="0" destOrd="0" presId="urn:microsoft.com/office/officeart/2018/2/layout/IconVerticalSolidList"/>
    <dgm:cxn modelId="{35A221EB-3F96-4FB2-AE08-9C87E28EB0BA}" type="presParOf" srcId="{2165730E-DD83-4D23-94FA-3899BB53A3BB}" destId="{033019E2-1661-4DB6-BD31-EAE02B411A43}" srcOrd="1" destOrd="0" presId="urn:microsoft.com/office/officeart/2018/2/layout/IconVerticalSolidList"/>
    <dgm:cxn modelId="{94DBD9DD-8B77-40A4-ACCB-112D83311A46}" type="presParOf" srcId="{2165730E-DD83-4D23-94FA-3899BB53A3BB}" destId="{589378DA-F0BE-4DA7-94E2-D87D491C53CD}" srcOrd="2" destOrd="0" presId="urn:microsoft.com/office/officeart/2018/2/layout/IconVerticalSolidList"/>
    <dgm:cxn modelId="{A2924019-CC05-418A-8111-F73490FFB5B2}" type="presParOf" srcId="{2165730E-DD83-4D23-94FA-3899BB53A3BB}" destId="{F4CF53C1-6032-4E21-B589-083EFB966E64}" srcOrd="3" destOrd="0" presId="urn:microsoft.com/office/officeart/2018/2/layout/IconVerticalSolidList"/>
    <dgm:cxn modelId="{4357CFCC-9822-4EE1-B0B0-9D087C4890DF}" type="presParOf" srcId="{0888DE89-E285-46B4-9B5C-BD2A8157EBF6}" destId="{E19FFF81-5F82-4D7F-AB35-159A7D3AB368}" srcOrd="1" destOrd="0" presId="urn:microsoft.com/office/officeart/2018/2/layout/IconVerticalSolidList"/>
    <dgm:cxn modelId="{2D30ECEF-D170-48A9-906A-9BC9E25DD8C2}" type="presParOf" srcId="{0888DE89-E285-46B4-9B5C-BD2A8157EBF6}" destId="{A871BD74-E395-4DE4-BFBD-2EA3D56C77C5}" srcOrd="2" destOrd="0" presId="urn:microsoft.com/office/officeart/2018/2/layout/IconVerticalSolidList"/>
    <dgm:cxn modelId="{9FF4CBEA-3499-48C9-9B97-26DBF4580AD0}" type="presParOf" srcId="{A871BD74-E395-4DE4-BFBD-2EA3D56C77C5}" destId="{11E807F8-2A5A-4A40-8AAC-CDD57CE4A994}" srcOrd="0" destOrd="0" presId="urn:microsoft.com/office/officeart/2018/2/layout/IconVerticalSolidList"/>
    <dgm:cxn modelId="{5E18E7C6-6B0A-4FBC-838F-B0EED06A7CFB}" type="presParOf" srcId="{A871BD74-E395-4DE4-BFBD-2EA3D56C77C5}" destId="{FAC72BEB-F609-4D12-8921-FCC6E85C97B1}" srcOrd="1" destOrd="0" presId="urn:microsoft.com/office/officeart/2018/2/layout/IconVerticalSolidList"/>
    <dgm:cxn modelId="{CB9E425A-7FD6-462A-898A-482A923C301D}" type="presParOf" srcId="{A871BD74-E395-4DE4-BFBD-2EA3D56C77C5}" destId="{20B83E73-3C0D-4DC4-B20E-7F5B181171B0}" srcOrd="2" destOrd="0" presId="urn:microsoft.com/office/officeart/2018/2/layout/IconVerticalSolidList"/>
    <dgm:cxn modelId="{43C1D6AA-B1D6-410C-A166-9407563FDECA}" type="presParOf" srcId="{A871BD74-E395-4DE4-BFBD-2EA3D56C77C5}" destId="{E6A677DE-A6D5-4D31-97A4-8C0F2905F2DC}" srcOrd="3" destOrd="0" presId="urn:microsoft.com/office/officeart/2018/2/layout/IconVerticalSolidList"/>
    <dgm:cxn modelId="{71A0C104-9016-4C0E-B991-1656C2A88859}" type="presParOf" srcId="{0888DE89-E285-46B4-9B5C-BD2A8157EBF6}" destId="{38AD996C-A6F5-47DC-88E7-4EB94C54387F}" srcOrd="3" destOrd="0" presId="urn:microsoft.com/office/officeart/2018/2/layout/IconVerticalSolidList"/>
    <dgm:cxn modelId="{0E12BCC9-EEC7-4BD0-9532-244708CA0EBD}" type="presParOf" srcId="{0888DE89-E285-46B4-9B5C-BD2A8157EBF6}" destId="{9A1FA918-3769-49E7-BB0F-94ADD6BB9E0B}" srcOrd="4" destOrd="0" presId="urn:microsoft.com/office/officeart/2018/2/layout/IconVerticalSolidList"/>
    <dgm:cxn modelId="{BDD9BE4F-8174-4645-80B0-26EC9CE0A812}" type="presParOf" srcId="{9A1FA918-3769-49E7-BB0F-94ADD6BB9E0B}" destId="{A5BDCED8-7580-440F-830E-7549E3939BB2}" srcOrd="0" destOrd="0" presId="urn:microsoft.com/office/officeart/2018/2/layout/IconVerticalSolidList"/>
    <dgm:cxn modelId="{DDACB0EF-C2B5-4A94-BA2E-838024EE891F}" type="presParOf" srcId="{9A1FA918-3769-49E7-BB0F-94ADD6BB9E0B}" destId="{74E67E38-526E-48CB-BB5F-31735760D981}" srcOrd="1" destOrd="0" presId="urn:microsoft.com/office/officeart/2018/2/layout/IconVerticalSolidList"/>
    <dgm:cxn modelId="{A603519F-00C5-42F3-9E71-07C8441E8F8B}" type="presParOf" srcId="{9A1FA918-3769-49E7-BB0F-94ADD6BB9E0B}" destId="{9407AF99-096A-47C9-8EB7-007EC71F3CE9}" srcOrd="2" destOrd="0" presId="urn:microsoft.com/office/officeart/2018/2/layout/IconVerticalSolidList"/>
    <dgm:cxn modelId="{28513B81-2E20-4FF6-A5A4-947C9A017F9E}" type="presParOf" srcId="{9A1FA918-3769-49E7-BB0F-94ADD6BB9E0B}" destId="{715074AC-BCB4-44DE-A938-64A440EDF287}" srcOrd="3" destOrd="0" presId="urn:microsoft.com/office/officeart/2018/2/layout/IconVerticalSolidList"/>
    <dgm:cxn modelId="{E52E8D7D-3883-48ED-9012-62790F562BF7}" type="presParOf" srcId="{0888DE89-E285-46B4-9B5C-BD2A8157EBF6}" destId="{0EBED8AA-3B75-43AD-80BB-37D9B8282CC1}" srcOrd="5" destOrd="0" presId="urn:microsoft.com/office/officeart/2018/2/layout/IconVerticalSolidList"/>
    <dgm:cxn modelId="{A9D220C5-B693-40FA-B493-5D06330DA5BE}" type="presParOf" srcId="{0888DE89-E285-46B4-9B5C-BD2A8157EBF6}" destId="{97D32C79-3D81-45D8-A2FD-AC47002E2402}" srcOrd="6" destOrd="0" presId="urn:microsoft.com/office/officeart/2018/2/layout/IconVerticalSolidList"/>
    <dgm:cxn modelId="{264AE5D8-D7F2-44F3-BA45-5716F759C1BD}" type="presParOf" srcId="{97D32C79-3D81-45D8-A2FD-AC47002E2402}" destId="{60CC8F14-2CAB-4250-A461-EE2103C3E483}" srcOrd="0" destOrd="0" presId="urn:microsoft.com/office/officeart/2018/2/layout/IconVerticalSolidList"/>
    <dgm:cxn modelId="{BB3A3C18-0116-4079-BB6F-CC39FC774F43}" type="presParOf" srcId="{97D32C79-3D81-45D8-A2FD-AC47002E2402}" destId="{40D9CA79-B2F2-4AA4-96ED-79E05A955F33}" srcOrd="1" destOrd="0" presId="urn:microsoft.com/office/officeart/2018/2/layout/IconVerticalSolidList"/>
    <dgm:cxn modelId="{8E36FA1D-550E-41D0-84E3-040810CDAA5F}" type="presParOf" srcId="{97D32C79-3D81-45D8-A2FD-AC47002E2402}" destId="{2702B330-BDCE-4705-9594-A8A3520A1FE0}" srcOrd="2" destOrd="0" presId="urn:microsoft.com/office/officeart/2018/2/layout/IconVerticalSolidList"/>
    <dgm:cxn modelId="{60E55D41-81BF-4729-8E51-71267487B945}" type="presParOf" srcId="{97D32C79-3D81-45D8-A2FD-AC47002E2402}" destId="{F5585D59-A0D8-4CD8-9B6C-BD1B428C375B}" srcOrd="3" destOrd="0" presId="urn:microsoft.com/office/officeart/2018/2/layout/IconVerticalSolidList"/>
    <dgm:cxn modelId="{E0D5323E-BC2B-406C-9BF0-B47CAAE27557}" type="presParOf" srcId="{0888DE89-E285-46B4-9B5C-BD2A8157EBF6}" destId="{468BF00F-27D4-4854-9554-66F4EC93053E}" srcOrd="7" destOrd="0" presId="urn:microsoft.com/office/officeart/2018/2/layout/IconVerticalSolidList"/>
    <dgm:cxn modelId="{8A20DC93-24FD-42AC-9156-E0C9FB64F5F7}" type="presParOf" srcId="{0888DE89-E285-46B4-9B5C-BD2A8157EBF6}" destId="{885C5013-0964-423E-AC7E-BAD8B4518AEA}" srcOrd="8" destOrd="0" presId="urn:microsoft.com/office/officeart/2018/2/layout/IconVerticalSolidList"/>
    <dgm:cxn modelId="{B9DC6A11-1A80-4E32-96D1-EEBD02BF22DE}" type="presParOf" srcId="{885C5013-0964-423E-AC7E-BAD8B4518AEA}" destId="{D3EA06EC-407B-43A2-BC46-111B543348CD}" srcOrd="0" destOrd="0" presId="urn:microsoft.com/office/officeart/2018/2/layout/IconVerticalSolidList"/>
    <dgm:cxn modelId="{48B07B9F-004E-4DFA-9DF2-03A1A9CDDCC9}" type="presParOf" srcId="{885C5013-0964-423E-AC7E-BAD8B4518AEA}" destId="{AA42F382-317D-4402-B85B-CBCC9C46B069}" srcOrd="1" destOrd="0" presId="urn:microsoft.com/office/officeart/2018/2/layout/IconVerticalSolidList"/>
    <dgm:cxn modelId="{8A4C5F2B-8298-4732-8547-AAD0ECE8CF85}" type="presParOf" srcId="{885C5013-0964-423E-AC7E-BAD8B4518AEA}" destId="{CA890878-E8A7-4A95-BAC0-88289D181BE2}" srcOrd="2" destOrd="0" presId="urn:microsoft.com/office/officeart/2018/2/layout/IconVerticalSolidList"/>
    <dgm:cxn modelId="{99AF06D1-C7AA-4D7A-B0F7-43C876E31F79}" type="presParOf" srcId="{885C5013-0964-423E-AC7E-BAD8B4518AEA}" destId="{0BCA93E3-10EC-419C-8C8B-604C24785DD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7A6B0F-E08D-4B0E-B02D-EDEF4A7F235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97DC096-7AAB-4A6C-9811-CD3B6AD58A72}">
      <dgm:prSet custT="1"/>
      <dgm:spPr>
        <a:solidFill>
          <a:srgbClr val="D3D0CB"/>
        </a:solidFill>
        <a:ln>
          <a:noFill/>
        </a:ln>
      </dgm:spPr>
      <dgm:t>
        <a:bodyPr/>
        <a:lstStyle/>
        <a:p>
          <a:r>
            <a:rPr lang="pl-PL" sz="2000" b="1" cap="none" spc="0" dirty="0">
              <a:ln w="0"/>
              <a:solidFill>
                <a:schemeClr val="tx1"/>
              </a:solidFill>
              <a:effectLst/>
            </a:rPr>
            <a:t>Okres pierwszy </a:t>
          </a:r>
          <a:r>
            <a:rPr lang="pl-PL" sz="2000" b="0" cap="none" spc="0" dirty="0">
              <a:ln w="0"/>
              <a:solidFill>
                <a:schemeClr val="tx1"/>
              </a:solidFill>
              <a:effectLst/>
            </a:rPr>
            <a:t>1944/4-1958 to czasy stalinizmu </a:t>
          </a:r>
          <a:r>
            <a:rPr lang="pl-PL" sz="2000" b="0" cap="none" spc="0" dirty="0" smtClean="0">
              <a:ln w="0"/>
              <a:solidFill>
                <a:schemeClr val="tx1"/>
              </a:solidFill>
              <a:effectLst/>
            </a:rPr>
            <a:t>i </a:t>
          </a:r>
          <a:r>
            <a:rPr lang="pl-PL" sz="2000" b="0" cap="none" spc="0" dirty="0">
              <a:ln w="0"/>
              <a:solidFill>
                <a:schemeClr val="tx1"/>
              </a:solidFill>
              <a:effectLst/>
            </a:rPr>
            <a:t>próby forsownej </a:t>
          </a:r>
          <a:r>
            <a:rPr lang="pl-PL" sz="2000" b="0" cap="none" spc="0" dirty="0" err="1">
              <a:ln w="0"/>
              <a:solidFill>
                <a:schemeClr val="tx1"/>
              </a:solidFill>
              <a:effectLst/>
            </a:rPr>
            <a:t>marksizacji</a:t>
          </a:r>
          <a:r>
            <a:rPr lang="pl-PL" sz="2000" b="0" cap="none" spc="0" dirty="0">
              <a:ln w="0"/>
              <a:solidFill>
                <a:schemeClr val="tx1"/>
              </a:solidFill>
              <a:effectLst/>
            </a:rPr>
            <a:t> pisarstwa historycznego w naszym kraju połączone </a:t>
          </a:r>
          <a:r>
            <a:rPr lang="pl-PL" sz="2000" b="0" cap="none" spc="0" dirty="0" smtClean="0">
              <a:ln w="0"/>
              <a:solidFill>
                <a:schemeClr val="tx1"/>
              </a:solidFill>
              <a:effectLst/>
            </a:rPr>
            <a:t>z </a:t>
          </a:r>
          <a:r>
            <a:rPr lang="pl-PL" sz="2000" b="0" cap="none" spc="0" dirty="0">
              <a:ln w="0"/>
              <a:solidFill>
                <a:schemeClr val="tx1"/>
              </a:solidFill>
              <a:effectLst/>
            </a:rPr>
            <a:t>pierwszymi symptomami oporu wobec narzucanej ideologii. Przełomem  VIII Powszechny Zjazd Historyków Polskich w Krakowie w 1958 .</a:t>
          </a:r>
          <a:endParaRPr lang="en-US" sz="2000" b="0" cap="none" spc="0" dirty="0">
            <a:ln w="0"/>
            <a:solidFill>
              <a:schemeClr val="tx1"/>
            </a:solidFill>
            <a:effectLst/>
          </a:endParaRPr>
        </a:p>
      </dgm:t>
    </dgm:pt>
    <dgm:pt modelId="{BDCCEFE7-B571-4180-901A-FF02904B49D3}" type="parTrans" cxnId="{FF17E0A3-4CE1-45B8-AF16-1761C8F316FD}">
      <dgm:prSet/>
      <dgm:spPr/>
      <dgm:t>
        <a:bodyPr/>
        <a:lstStyle/>
        <a:p>
          <a:endParaRPr lang="en-US" sz="2000" b="0" cap="none" spc="0">
            <a:ln w="0"/>
            <a:solidFill>
              <a:schemeClr val="tx1"/>
            </a:solidFill>
            <a:effectLst/>
          </a:endParaRPr>
        </a:p>
      </dgm:t>
    </dgm:pt>
    <dgm:pt modelId="{5766F670-CB35-471B-B2B0-3CF1519AAF4F}" type="sibTrans" cxnId="{FF17E0A3-4CE1-45B8-AF16-1761C8F316FD}">
      <dgm:prSet/>
      <dgm:spPr/>
      <dgm:t>
        <a:bodyPr/>
        <a:lstStyle/>
        <a:p>
          <a:endParaRPr lang="en-US" sz="2000" b="0" cap="none" spc="0">
            <a:ln w="0"/>
            <a:solidFill>
              <a:schemeClr val="tx1"/>
            </a:solidFill>
            <a:effectLst/>
          </a:endParaRPr>
        </a:p>
      </dgm:t>
    </dgm:pt>
    <dgm:pt modelId="{A202B7E0-402F-4216-AF57-74C5518CABD8}">
      <dgm:prSet custT="1"/>
      <dgm:spPr>
        <a:solidFill>
          <a:srgbClr val="D3D0CB"/>
        </a:solidFill>
        <a:ln>
          <a:noFill/>
        </a:ln>
      </dgm:spPr>
      <dgm:t>
        <a:bodyPr/>
        <a:lstStyle/>
        <a:p>
          <a:r>
            <a:rPr lang="pl-PL" sz="2000" b="1" cap="none" spc="0" dirty="0">
              <a:ln w="0"/>
              <a:solidFill>
                <a:schemeClr val="tx1"/>
              </a:solidFill>
              <a:effectLst/>
            </a:rPr>
            <a:t>Okres drugi</a:t>
          </a:r>
          <a:r>
            <a:rPr lang="pl-PL" sz="2000" b="0" cap="none" spc="0" dirty="0">
              <a:ln w="0"/>
              <a:solidFill>
                <a:schemeClr val="tx1"/>
              </a:solidFill>
              <a:effectLst/>
            </a:rPr>
            <a:t>, od odwilży do marca; 1956/8 - 1968.</a:t>
          </a:r>
          <a:endParaRPr lang="en-US" sz="2000" b="0" cap="none" spc="0" dirty="0">
            <a:ln w="0"/>
            <a:solidFill>
              <a:schemeClr val="tx1"/>
            </a:solidFill>
            <a:effectLst/>
          </a:endParaRPr>
        </a:p>
      </dgm:t>
    </dgm:pt>
    <dgm:pt modelId="{A3ED7DBC-2A43-47AF-ABFD-1EA0B0EB2432}" type="parTrans" cxnId="{1602EF0D-5A4B-458E-869A-E1B30072DF02}">
      <dgm:prSet/>
      <dgm:spPr/>
      <dgm:t>
        <a:bodyPr/>
        <a:lstStyle/>
        <a:p>
          <a:endParaRPr lang="en-US" sz="2000" b="0" cap="none" spc="0">
            <a:ln w="0"/>
            <a:solidFill>
              <a:schemeClr val="tx1"/>
            </a:solidFill>
            <a:effectLst/>
          </a:endParaRPr>
        </a:p>
      </dgm:t>
    </dgm:pt>
    <dgm:pt modelId="{E2FCA37B-019A-43CC-9215-22B4C81DDC52}" type="sibTrans" cxnId="{1602EF0D-5A4B-458E-869A-E1B30072DF02}">
      <dgm:prSet/>
      <dgm:spPr/>
      <dgm:t>
        <a:bodyPr/>
        <a:lstStyle/>
        <a:p>
          <a:endParaRPr lang="en-US" sz="2000" b="0" cap="none" spc="0">
            <a:ln w="0"/>
            <a:solidFill>
              <a:schemeClr val="tx1"/>
            </a:solidFill>
            <a:effectLst/>
          </a:endParaRPr>
        </a:p>
      </dgm:t>
    </dgm:pt>
    <dgm:pt modelId="{5355DE67-C682-4D08-A172-39668642440E}">
      <dgm:prSet custT="1"/>
      <dgm:spPr>
        <a:solidFill>
          <a:srgbClr val="D3D0CB"/>
        </a:solidFill>
        <a:ln>
          <a:noFill/>
        </a:ln>
      </dgm:spPr>
      <dgm:t>
        <a:bodyPr/>
        <a:lstStyle/>
        <a:p>
          <a:r>
            <a:rPr lang="pl-PL" sz="2000" b="1" cap="none" spc="0" dirty="0">
              <a:ln w="0"/>
              <a:solidFill>
                <a:schemeClr val="tx1"/>
              </a:solidFill>
              <a:effectLst/>
            </a:rPr>
            <a:t>Okres trzeci</a:t>
          </a:r>
          <a:r>
            <a:rPr lang="pl-PL" sz="2000" b="0" cap="none" spc="0" dirty="0">
              <a:ln w="0"/>
              <a:solidFill>
                <a:schemeClr val="tx1"/>
              </a:solidFill>
              <a:effectLst/>
            </a:rPr>
            <a:t>; czasy gierkowskie; 1969-1980</a:t>
          </a:r>
          <a:endParaRPr lang="en-US" sz="2000" b="0" cap="none" spc="0" dirty="0">
            <a:ln w="0"/>
            <a:solidFill>
              <a:schemeClr val="tx1"/>
            </a:solidFill>
            <a:effectLst/>
          </a:endParaRPr>
        </a:p>
      </dgm:t>
    </dgm:pt>
    <dgm:pt modelId="{E8EA0D5F-E8B5-467A-A003-25F3BE818F45}" type="parTrans" cxnId="{B2EC6278-A559-415E-89C6-2B56C8A81411}">
      <dgm:prSet/>
      <dgm:spPr/>
      <dgm:t>
        <a:bodyPr/>
        <a:lstStyle/>
        <a:p>
          <a:endParaRPr lang="en-US" sz="2000" b="0" cap="none" spc="0">
            <a:ln w="0"/>
            <a:solidFill>
              <a:schemeClr val="tx1"/>
            </a:solidFill>
            <a:effectLst/>
          </a:endParaRPr>
        </a:p>
      </dgm:t>
    </dgm:pt>
    <dgm:pt modelId="{D6A5D78A-645B-4AAE-A0D6-43319227E3FF}" type="sibTrans" cxnId="{B2EC6278-A559-415E-89C6-2B56C8A81411}">
      <dgm:prSet/>
      <dgm:spPr/>
      <dgm:t>
        <a:bodyPr/>
        <a:lstStyle/>
        <a:p>
          <a:endParaRPr lang="en-US" sz="2000" b="0" cap="none" spc="0">
            <a:ln w="0"/>
            <a:solidFill>
              <a:schemeClr val="tx1"/>
            </a:solidFill>
            <a:effectLst/>
          </a:endParaRPr>
        </a:p>
      </dgm:t>
    </dgm:pt>
    <dgm:pt modelId="{C2E971F3-B967-4A35-97F0-9C588EB3B0DF}">
      <dgm:prSet custT="1"/>
      <dgm:spPr>
        <a:solidFill>
          <a:srgbClr val="D3D0CB"/>
        </a:solidFill>
        <a:ln>
          <a:noFill/>
        </a:ln>
      </dgm:spPr>
      <dgm:t>
        <a:bodyPr/>
        <a:lstStyle/>
        <a:p>
          <a:r>
            <a:rPr lang="pl-PL" sz="2000" b="1" cap="none" spc="0" dirty="0">
              <a:ln w="0"/>
              <a:solidFill>
                <a:schemeClr val="tx1"/>
              </a:solidFill>
              <a:effectLst/>
            </a:rPr>
            <a:t>Okres czwarty</a:t>
          </a:r>
          <a:r>
            <a:rPr lang="pl-PL" sz="2000" b="0" cap="none" spc="0" dirty="0">
              <a:ln w="0"/>
              <a:solidFill>
                <a:schemeClr val="tx1"/>
              </a:solidFill>
              <a:effectLst/>
            </a:rPr>
            <a:t>; rewolucja Solidarności i historia „drugiego obiegu” 1980-1989. </a:t>
          </a:r>
          <a:endParaRPr lang="en-US" sz="2000" b="0" cap="none" spc="0" dirty="0">
            <a:ln w="0"/>
            <a:solidFill>
              <a:schemeClr val="tx1"/>
            </a:solidFill>
            <a:effectLst/>
          </a:endParaRPr>
        </a:p>
      </dgm:t>
    </dgm:pt>
    <dgm:pt modelId="{9754032A-A719-49FC-8283-4B0F3BEDDD53}" type="parTrans" cxnId="{76CC19E7-7B3E-4D88-A074-3BF096693B9B}">
      <dgm:prSet/>
      <dgm:spPr/>
      <dgm:t>
        <a:bodyPr/>
        <a:lstStyle/>
        <a:p>
          <a:endParaRPr lang="en-US" sz="2000" b="0" cap="none" spc="0">
            <a:ln w="0"/>
            <a:solidFill>
              <a:schemeClr val="tx1"/>
            </a:solidFill>
            <a:effectLst/>
          </a:endParaRPr>
        </a:p>
      </dgm:t>
    </dgm:pt>
    <dgm:pt modelId="{81597541-829D-42AC-A058-F9D08DDD2F0C}" type="sibTrans" cxnId="{76CC19E7-7B3E-4D88-A074-3BF096693B9B}">
      <dgm:prSet/>
      <dgm:spPr/>
      <dgm:t>
        <a:bodyPr/>
        <a:lstStyle/>
        <a:p>
          <a:endParaRPr lang="en-US" sz="2000" b="0" cap="none" spc="0">
            <a:ln w="0"/>
            <a:solidFill>
              <a:schemeClr val="tx1"/>
            </a:solidFill>
            <a:effectLst/>
          </a:endParaRPr>
        </a:p>
      </dgm:t>
    </dgm:pt>
    <dgm:pt modelId="{59298EA9-EC61-4AD6-AE78-26A130195E6A}" type="pres">
      <dgm:prSet presAssocID="{9A7A6B0F-E08D-4B0E-B02D-EDEF4A7F23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61C75BBB-E1F3-4145-B015-293EF3BC9FD6}" type="pres">
      <dgm:prSet presAssocID="{D97DC096-7AAB-4A6C-9811-CD3B6AD58A72}" presName="parentText" presStyleLbl="node1" presStyleIdx="0" presStyleCnt="4" custScaleY="18151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ACD2949-6145-4CCC-8CD1-2F36C94B60AB}" type="pres">
      <dgm:prSet presAssocID="{5766F670-CB35-471B-B2B0-3CF1519AAF4F}" presName="spacer" presStyleCnt="0"/>
      <dgm:spPr/>
    </dgm:pt>
    <dgm:pt modelId="{EB9740F6-DF47-4B15-8F69-EFB603827CC0}" type="pres">
      <dgm:prSet presAssocID="{A202B7E0-402F-4216-AF57-74C5518CABD8}" presName="parentText" presStyleLbl="node1" presStyleIdx="1" presStyleCnt="4" custScaleY="5762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F69A9D0-DEE5-44A3-A795-8925D5D95D19}" type="pres">
      <dgm:prSet presAssocID="{E2FCA37B-019A-43CC-9215-22B4C81DDC52}" presName="spacer" presStyleCnt="0"/>
      <dgm:spPr/>
    </dgm:pt>
    <dgm:pt modelId="{374F926A-E6D9-4751-B25B-800278161C98}" type="pres">
      <dgm:prSet presAssocID="{5355DE67-C682-4D08-A172-39668642440E}" presName="parentText" presStyleLbl="node1" presStyleIdx="2" presStyleCnt="4" custScaleY="61136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B5ED9E1-753A-4E95-9442-22F41E6CE2B0}" type="pres">
      <dgm:prSet presAssocID="{D6A5D78A-645B-4AAE-A0D6-43319227E3FF}" presName="spacer" presStyleCnt="0"/>
      <dgm:spPr/>
    </dgm:pt>
    <dgm:pt modelId="{9DDC2E59-56E2-4890-B503-83D6551762F1}" type="pres">
      <dgm:prSet presAssocID="{C2E971F3-B967-4A35-97F0-9C588EB3B0D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EDDDD11-F7D9-4B59-A4D4-5684EA5F7873}" type="presOf" srcId="{C2E971F3-B967-4A35-97F0-9C588EB3B0DF}" destId="{9DDC2E59-56E2-4890-B503-83D6551762F1}" srcOrd="0" destOrd="0" presId="urn:microsoft.com/office/officeart/2005/8/layout/vList2"/>
    <dgm:cxn modelId="{1602EF0D-5A4B-458E-869A-E1B30072DF02}" srcId="{9A7A6B0F-E08D-4B0E-B02D-EDEF4A7F2358}" destId="{A202B7E0-402F-4216-AF57-74C5518CABD8}" srcOrd="1" destOrd="0" parTransId="{A3ED7DBC-2A43-47AF-ABFD-1EA0B0EB2432}" sibTransId="{E2FCA37B-019A-43CC-9215-22B4C81DDC52}"/>
    <dgm:cxn modelId="{CF607414-F077-44B3-B637-43E792C153C5}" type="presOf" srcId="{9A7A6B0F-E08D-4B0E-B02D-EDEF4A7F2358}" destId="{59298EA9-EC61-4AD6-AE78-26A130195E6A}" srcOrd="0" destOrd="0" presId="urn:microsoft.com/office/officeart/2005/8/layout/vList2"/>
    <dgm:cxn modelId="{07072E44-EB48-4A35-9BBE-B87285A1C811}" type="presOf" srcId="{D97DC096-7AAB-4A6C-9811-CD3B6AD58A72}" destId="{61C75BBB-E1F3-4145-B015-293EF3BC9FD6}" srcOrd="0" destOrd="0" presId="urn:microsoft.com/office/officeart/2005/8/layout/vList2"/>
    <dgm:cxn modelId="{B2EC6278-A559-415E-89C6-2B56C8A81411}" srcId="{9A7A6B0F-E08D-4B0E-B02D-EDEF4A7F2358}" destId="{5355DE67-C682-4D08-A172-39668642440E}" srcOrd="2" destOrd="0" parTransId="{E8EA0D5F-E8B5-467A-A003-25F3BE818F45}" sibTransId="{D6A5D78A-645B-4AAE-A0D6-43319227E3FF}"/>
    <dgm:cxn modelId="{FF17E0A3-4CE1-45B8-AF16-1761C8F316FD}" srcId="{9A7A6B0F-E08D-4B0E-B02D-EDEF4A7F2358}" destId="{D97DC096-7AAB-4A6C-9811-CD3B6AD58A72}" srcOrd="0" destOrd="0" parTransId="{BDCCEFE7-B571-4180-901A-FF02904B49D3}" sibTransId="{5766F670-CB35-471B-B2B0-3CF1519AAF4F}"/>
    <dgm:cxn modelId="{F5FBCB7E-2128-4A99-9AAD-3D278A3B1B31}" type="presOf" srcId="{A202B7E0-402F-4216-AF57-74C5518CABD8}" destId="{EB9740F6-DF47-4B15-8F69-EFB603827CC0}" srcOrd="0" destOrd="0" presId="urn:microsoft.com/office/officeart/2005/8/layout/vList2"/>
    <dgm:cxn modelId="{BDC45284-1CD7-4DDB-84C9-1A5A216CD362}" type="presOf" srcId="{5355DE67-C682-4D08-A172-39668642440E}" destId="{374F926A-E6D9-4751-B25B-800278161C98}" srcOrd="0" destOrd="0" presId="urn:microsoft.com/office/officeart/2005/8/layout/vList2"/>
    <dgm:cxn modelId="{76CC19E7-7B3E-4D88-A074-3BF096693B9B}" srcId="{9A7A6B0F-E08D-4B0E-B02D-EDEF4A7F2358}" destId="{C2E971F3-B967-4A35-97F0-9C588EB3B0DF}" srcOrd="3" destOrd="0" parTransId="{9754032A-A719-49FC-8283-4B0F3BEDDD53}" sibTransId="{81597541-829D-42AC-A058-F9D08DDD2F0C}"/>
    <dgm:cxn modelId="{362BDE34-DEF1-4394-BB07-E6BF59AE63CD}" type="presParOf" srcId="{59298EA9-EC61-4AD6-AE78-26A130195E6A}" destId="{61C75BBB-E1F3-4145-B015-293EF3BC9FD6}" srcOrd="0" destOrd="0" presId="urn:microsoft.com/office/officeart/2005/8/layout/vList2"/>
    <dgm:cxn modelId="{F1CCFD5D-7674-4EA8-9D4F-85F4F6822896}" type="presParOf" srcId="{59298EA9-EC61-4AD6-AE78-26A130195E6A}" destId="{FACD2949-6145-4CCC-8CD1-2F36C94B60AB}" srcOrd="1" destOrd="0" presId="urn:microsoft.com/office/officeart/2005/8/layout/vList2"/>
    <dgm:cxn modelId="{4F200B36-DCB2-4023-80CD-57B943CC92BB}" type="presParOf" srcId="{59298EA9-EC61-4AD6-AE78-26A130195E6A}" destId="{EB9740F6-DF47-4B15-8F69-EFB603827CC0}" srcOrd="2" destOrd="0" presId="urn:microsoft.com/office/officeart/2005/8/layout/vList2"/>
    <dgm:cxn modelId="{2CD901DD-59E2-4108-9DF8-AA8688B790DF}" type="presParOf" srcId="{59298EA9-EC61-4AD6-AE78-26A130195E6A}" destId="{FF69A9D0-DEE5-44A3-A795-8925D5D95D19}" srcOrd="3" destOrd="0" presId="urn:microsoft.com/office/officeart/2005/8/layout/vList2"/>
    <dgm:cxn modelId="{5290F642-8071-44A9-AFC0-EDCC30A76DDC}" type="presParOf" srcId="{59298EA9-EC61-4AD6-AE78-26A130195E6A}" destId="{374F926A-E6D9-4751-B25B-800278161C98}" srcOrd="4" destOrd="0" presId="urn:microsoft.com/office/officeart/2005/8/layout/vList2"/>
    <dgm:cxn modelId="{6D27A24A-01BD-418C-A00F-540C7648416E}" type="presParOf" srcId="{59298EA9-EC61-4AD6-AE78-26A130195E6A}" destId="{1B5ED9E1-753A-4E95-9442-22F41E6CE2B0}" srcOrd="5" destOrd="0" presId="urn:microsoft.com/office/officeart/2005/8/layout/vList2"/>
    <dgm:cxn modelId="{0F191ED8-3716-476A-B15F-1F3DDFC67874}" type="presParOf" srcId="{59298EA9-EC61-4AD6-AE78-26A130195E6A}" destId="{9DDC2E59-56E2-4890-B503-83D6551762F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7451F8-9C1C-4CAB-8638-58E406376CA2}">
      <dsp:nvSpPr>
        <dsp:cNvPr id="0" name=""/>
        <dsp:cNvSpPr/>
      </dsp:nvSpPr>
      <dsp:spPr>
        <a:xfrm>
          <a:off x="0" y="4549"/>
          <a:ext cx="5459162" cy="969030"/>
        </a:xfrm>
        <a:prstGeom prst="roundRect">
          <a:avLst>
            <a:gd name="adj" fmla="val 10000"/>
          </a:avLst>
        </a:prstGeom>
        <a:solidFill>
          <a:srgbClr val="D3D0C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3019E2-1661-4DB6-BD31-EAE02B411A43}">
      <dsp:nvSpPr>
        <dsp:cNvPr id="0" name=""/>
        <dsp:cNvSpPr/>
      </dsp:nvSpPr>
      <dsp:spPr>
        <a:xfrm>
          <a:off x="293131" y="222581"/>
          <a:ext cx="532966" cy="532966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CF53C1-6032-4E21-B589-083EFB966E64}">
      <dsp:nvSpPr>
        <dsp:cNvPr id="0" name=""/>
        <dsp:cNvSpPr/>
      </dsp:nvSpPr>
      <dsp:spPr>
        <a:xfrm>
          <a:off x="1119230" y="4549"/>
          <a:ext cx="4339931" cy="969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556" tIns="102556" rIns="102556" bIns="102556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900" b="0" kern="1200" dirty="0">
              <a:ln>
                <a:noFill/>
              </a:ln>
              <a:solidFill>
                <a:sysClr val="windowText" lastClr="000000"/>
              </a:solidFill>
            </a:rPr>
            <a:t>Wstęp.</a:t>
          </a:r>
          <a:endParaRPr lang="en-US" sz="1900" b="0" kern="1200" dirty="0">
            <a:ln>
              <a:noFill/>
            </a:ln>
            <a:solidFill>
              <a:sysClr val="windowText" lastClr="000000"/>
            </a:solidFill>
          </a:endParaRPr>
        </a:p>
      </dsp:txBody>
      <dsp:txXfrm>
        <a:off x="1119230" y="4549"/>
        <a:ext cx="4339931" cy="969030"/>
      </dsp:txXfrm>
    </dsp:sp>
    <dsp:sp modelId="{11E807F8-2A5A-4A40-8AAC-CDD57CE4A994}">
      <dsp:nvSpPr>
        <dsp:cNvPr id="0" name=""/>
        <dsp:cNvSpPr/>
      </dsp:nvSpPr>
      <dsp:spPr>
        <a:xfrm>
          <a:off x="0" y="1215837"/>
          <a:ext cx="5459162" cy="969030"/>
        </a:xfrm>
        <a:prstGeom prst="roundRect">
          <a:avLst>
            <a:gd name="adj" fmla="val 10000"/>
          </a:avLst>
        </a:prstGeom>
        <a:solidFill>
          <a:srgbClr val="D3D0C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C72BEB-F609-4D12-8921-FCC6E85C97B1}">
      <dsp:nvSpPr>
        <dsp:cNvPr id="0" name=""/>
        <dsp:cNvSpPr/>
      </dsp:nvSpPr>
      <dsp:spPr>
        <a:xfrm>
          <a:off x="293131" y="1433869"/>
          <a:ext cx="532966" cy="532966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A677DE-A6D5-4D31-97A4-8C0F2905F2DC}">
      <dsp:nvSpPr>
        <dsp:cNvPr id="0" name=""/>
        <dsp:cNvSpPr/>
      </dsp:nvSpPr>
      <dsp:spPr>
        <a:xfrm>
          <a:off x="1119230" y="1215837"/>
          <a:ext cx="4339931" cy="969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556" tIns="102556" rIns="102556" bIns="102556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900" b="0" kern="1200" dirty="0">
              <a:ln>
                <a:noFill/>
              </a:ln>
              <a:solidFill>
                <a:sysClr val="windowText" lastClr="000000"/>
              </a:solidFill>
            </a:rPr>
            <a:t>Historia w PRL. Próba ogólnej analizy rozwoju dziedziny.</a:t>
          </a:r>
          <a:endParaRPr lang="en-US" sz="1900" b="0" kern="1200" dirty="0">
            <a:ln>
              <a:noFill/>
            </a:ln>
            <a:solidFill>
              <a:sysClr val="windowText" lastClr="000000"/>
            </a:solidFill>
          </a:endParaRPr>
        </a:p>
      </dsp:txBody>
      <dsp:txXfrm>
        <a:off x="1119230" y="1215837"/>
        <a:ext cx="4339931" cy="969030"/>
      </dsp:txXfrm>
    </dsp:sp>
    <dsp:sp modelId="{A5BDCED8-7580-440F-830E-7549E3939BB2}">
      <dsp:nvSpPr>
        <dsp:cNvPr id="0" name=""/>
        <dsp:cNvSpPr/>
      </dsp:nvSpPr>
      <dsp:spPr>
        <a:xfrm>
          <a:off x="0" y="2427126"/>
          <a:ext cx="5459162" cy="969030"/>
        </a:xfrm>
        <a:prstGeom prst="roundRect">
          <a:avLst>
            <a:gd name="adj" fmla="val 10000"/>
          </a:avLst>
        </a:prstGeom>
        <a:solidFill>
          <a:srgbClr val="D3D0C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E67E38-526E-48CB-BB5F-31735760D981}">
      <dsp:nvSpPr>
        <dsp:cNvPr id="0" name=""/>
        <dsp:cNvSpPr/>
      </dsp:nvSpPr>
      <dsp:spPr>
        <a:xfrm>
          <a:off x="293131" y="2645158"/>
          <a:ext cx="532966" cy="532966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5074AC-BCB4-44DE-A938-64A440EDF287}">
      <dsp:nvSpPr>
        <dsp:cNvPr id="0" name=""/>
        <dsp:cNvSpPr/>
      </dsp:nvSpPr>
      <dsp:spPr>
        <a:xfrm>
          <a:off x="1119230" y="2427126"/>
          <a:ext cx="4339931" cy="969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556" tIns="102556" rIns="102556" bIns="102556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900" b="0" kern="1200">
              <a:ln>
                <a:noFill/>
              </a:ln>
              <a:solidFill>
                <a:sysClr val="windowText" lastClr="000000"/>
              </a:solidFill>
            </a:rPr>
            <a:t>Wyzwania nauki historycznej XX wieku a historiografia polska.</a:t>
          </a:r>
          <a:endParaRPr lang="en-US" sz="1900" b="0" kern="1200">
            <a:ln>
              <a:noFill/>
            </a:ln>
            <a:solidFill>
              <a:sysClr val="windowText" lastClr="000000"/>
            </a:solidFill>
          </a:endParaRPr>
        </a:p>
      </dsp:txBody>
      <dsp:txXfrm>
        <a:off x="1119230" y="2427126"/>
        <a:ext cx="4339931" cy="969030"/>
      </dsp:txXfrm>
    </dsp:sp>
    <dsp:sp modelId="{60CC8F14-2CAB-4250-A461-EE2103C3E483}">
      <dsp:nvSpPr>
        <dsp:cNvPr id="0" name=""/>
        <dsp:cNvSpPr/>
      </dsp:nvSpPr>
      <dsp:spPr>
        <a:xfrm>
          <a:off x="0" y="3638414"/>
          <a:ext cx="5459162" cy="969030"/>
        </a:xfrm>
        <a:prstGeom prst="roundRect">
          <a:avLst>
            <a:gd name="adj" fmla="val 10000"/>
          </a:avLst>
        </a:prstGeom>
        <a:solidFill>
          <a:srgbClr val="D3D0C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D9CA79-B2F2-4AA4-96ED-79E05A955F33}">
      <dsp:nvSpPr>
        <dsp:cNvPr id="0" name=""/>
        <dsp:cNvSpPr/>
      </dsp:nvSpPr>
      <dsp:spPr>
        <a:xfrm>
          <a:off x="293131" y="3856446"/>
          <a:ext cx="532966" cy="532966"/>
        </a:xfrm>
        <a:prstGeom prst="rect">
          <a:avLst/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585D59-A0D8-4CD8-9B6C-BD1B428C375B}">
      <dsp:nvSpPr>
        <dsp:cNvPr id="0" name=""/>
        <dsp:cNvSpPr/>
      </dsp:nvSpPr>
      <dsp:spPr>
        <a:xfrm>
          <a:off x="1119230" y="3638414"/>
          <a:ext cx="4339931" cy="969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556" tIns="102556" rIns="102556" bIns="102556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900" b="0" kern="1200">
              <a:ln>
                <a:noFill/>
              </a:ln>
              <a:solidFill>
                <a:sysClr val="windowText" lastClr="000000"/>
              </a:solidFill>
            </a:rPr>
            <a:t>Wyzwania wewnętrzne polskiej nauki historycznej 1945-1989.</a:t>
          </a:r>
          <a:endParaRPr lang="en-US" sz="1900" b="0" kern="1200">
            <a:ln>
              <a:noFill/>
            </a:ln>
            <a:solidFill>
              <a:sysClr val="windowText" lastClr="000000"/>
            </a:solidFill>
          </a:endParaRPr>
        </a:p>
      </dsp:txBody>
      <dsp:txXfrm>
        <a:off x="1119230" y="3638414"/>
        <a:ext cx="4339931" cy="969030"/>
      </dsp:txXfrm>
    </dsp:sp>
    <dsp:sp modelId="{D3EA06EC-407B-43A2-BC46-111B543348CD}">
      <dsp:nvSpPr>
        <dsp:cNvPr id="0" name=""/>
        <dsp:cNvSpPr/>
      </dsp:nvSpPr>
      <dsp:spPr>
        <a:xfrm>
          <a:off x="0" y="4849702"/>
          <a:ext cx="5459162" cy="969030"/>
        </a:xfrm>
        <a:prstGeom prst="roundRect">
          <a:avLst>
            <a:gd name="adj" fmla="val 10000"/>
          </a:avLst>
        </a:prstGeom>
        <a:solidFill>
          <a:srgbClr val="D3D0C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42F382-317D-4402-B85B-CBCC9C46B069}">
      <dsp:nvSpPr>
        <dsp:cNvPr id="0" name=""/>
        <dsp:cNvSpPr/>
      </dsp:nvSpPr>
      <dsp:spPr>
        <a:xfrm>
          <a:off x="293131" y="5067734"/>
          <a:ext cx="532966" cy="532966"/>
        </a:xfrm>
        <a:prstGeom prst="rect">
          <a:avLst/>
        </a:prstGeom>
        <a:blipFill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CA93E3-10EC-419C-8C8B-604C24785DDC}">
      <dsp:nvSpPr>
        <dsp:cNvPr id="0" name=""/>
        <dsp:cNvSpPr/>
      </dsp:nvSpPr>
      <dsp:spPr>
        <a:xfrm>
          <a:off x="1119230" y="4849702"/>
          <a:ext cx="4339931" cy="969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556" tIns="102556" rIns="102556" bIns="102556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900" b="0" kern="1200" dirty="0">
              <a:ln>
                <a:noFill/>
              </a:ln>
              <a:solidFill>
                <a:sysClr val="windowText" lastClr="000000"/>
              </a:solidFill>
            </a:rPr>
            <a:t>Podsumowanie</a:t>
          </a:r>
          <a:endParaRPr lang="en-US" sz="1900" b="0" kern="1200" dirty="0">
            <a:ln>
              <a:noFill/>
            </a:ln>
            <a:solidFill>
              <a:sysClr val="windowText" lastClr="000000"/>
            </a:solidFill>
          </a:endParaRPr>
        </a:p>
      </dsp:txBody>
      <dsp:txXfrm>
        <a:off x="1119230" y="4849702"/>
        <a:ext cx="4339931" cy="9690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C75BBB-E1F3-4145-B015-293EF3BC9FD6}">
      <dsp:nvSpPr>
        <dsp:cNvPr id="0" name=""/>
        <dsp:cNvSpPr/>
      </dsp:nvSpPr>
      <dsp:spPr>
        <a:xfrm>
          <a:off x="0" y="3495"/>
          <a:ext cx="5915692" cy="2910902"/>
        </a:xfrm>
        <a:prstGeom prst="roundRect">
          <a:avLst/>
        </a:prstGeom>
        <a:solidFill>
          <a:srgbClr val="D3D0CB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cap="none" spc="0" dirty="0">
              <a:ln w="0"/>
              <a:solidFill>
                <a:schemeClr val="tx1"/>
              </a:solidFill>
              <a:effectLst/>
            </a:rPr>
            <a:t>Okres pierwszy </a:t>
          </a:r>
          <a:r>
            <a:rPr lang="pl-PL" sz="2000" b="0" kern="1200" cap="none" spc="0" dirty="0">
              <a:ln w="0"/>
              <a:solidFill>
                <a:schemeClr val="tx1"/>
              </a:solidFill>
              <a:effectLst/>
            </a:rPr>
            <a:t>1944/4-1958 to czasy stalinizmu </a:t>
          </a:r>
          <a:r>
            <a:rPr lang="pl-PL" sz="2000" b="0" kern="1200" cap="none" spc="0" dirty="0" smtClean="0">
              <a:ln w="0"/>
              <a:solidFill>
                <a:schemeClr val="tx1"/>
              </a:solidFill>
              <a:effectLst/>
            </a:rPr>
            <a:t>i </a:t>
          </a:r>
          <a:r>
            <a:rPr lang="pl-PL" sz="2000" b="0" kern="1200" cap="none" spc="0" dirty="0">
              <a:ln w="0"/>
              <a:solidFill>
                <a:schemeClr val="tx1"/>
              </a:solidFill>
              <a:effectLst/>
            </a:rPr>
            <a:t>próby forsownej </a:t>
          </a:r>
          <a:r>
            <a:rPr lang="pl-PL" sz="2000" b="0" kern="1200" cap="none" spc="0" dirty="0" err="1">
              <a:ln w="0"/>
              <a:solidFill>
                <a:schemeClr val="tx1"/>
              </a:solidFill>
              <a:effectLst/>
            </a:rPr>
            <a:t>marksizacji</a:t>
          </a:r>
          <a:r>
            <a:rPr lang="pl-PL" sz="2000" b="0" kern="1200" cap="none" spc="0" dirty="0">
              <a:ln w="0"/>
              <a:solidFill>
                <a:schemeClr val="tx1"/>
              </a:solidFill>
              <a:effectLst/>
            </a:rPr>
            <a:t> pisarstwa historycznego w naszym kraju połączone </a:t>
          </a:r>
          <a:r>
            <a:rPr lang="pl-PL" sz="2000" b="0" kern="1200" cap="none" spc="0" dirty="0" smtClean="0">
              <a:ln w="0"/>
              <a:solidFill>
                <a:schemeClr val="tx1"/>
              </a:solidFill>
              <a:effectLst/>
            </a:rPr>
            <a:t>z </a:t>
          </a:r>
          <a:r>
            <a:rPr lang="pl-PL" sz="2000" b="0" kern="1200" cap="none" spc="0" dirty="0">
              <a:ln w="0"/>
              <a:solidFill>
                <a:schemeClr val="tx1"/>
              </a:solidFill>
              <a:effectLst/>
            </a:rPr>
            <a:t>pierwszymi symptomami oporu wobec narzucanej ideologii. Przełomem  VIII Powszechny Zjazd Historyków Polskich w Krakowie w 1958 .</a:t>
          </a:r>
          <a:endParaRPr lang="en-US" sz="2000" b="0" kern="1200" cap="none" spc="0" dirty="0">
            <a:ln w="0"/>
            <a:solidFill>
              <a:schemeClr val="tx1"/>
            </a:solidFill>
            <a:effectLst/>
          </a:endParaRPr>
        </a:p>
      </dsp:txBody>
      <dsp:txXfrm>
        <a:off x="142099" y="145594"/>
        <a:ext cx="5631494" cy="2626704"/>
      </dsp:txXfrm>
    </dsp:sp>
    <dsp:sp modelId="{EB9740F6-DF47-4B15-8F69-EFB603827CC0}">
      <dsp:nvSpPr>
        <dsp:cNvPr id="0" name=""/>
        <dsp:cNvSpPr/>
      </dsp:nvSpPr>
      <dsp:spPr>
        <a:xfrm>
          <a:off x="0" y="2918096"/>
          <a:ext cx="5915692" cy="924083"/>
        </a:xfrm>
        <a:prstGeom prst="roundRect">
          <a:avLst/>
        </a:prstGeom>
        <a:solidFill>
          <a:srgbClr val="D3D0CB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cap="none" spc="0" dirty="0">
              <a:ln w="0"/>
              <a:solidFill>
                <a:schemeClr val="tx1"/>
              </a:solidFill>
              <a:effectLst/>
            </a:rPr>
            <a:t>Okres drugi</a:t>
          </a:r>
          <a:r>
            <a:rPr lang="pl-PL" sz="2000" b="0" kern="1200" cap="none" spc="0" dirty="0">
              <a:ln w="0"/>
              <a:solidFill>
                <a:schemeClr val="tx1"/>
              </a:solidFill>
              <a:effectLst/>
            </a:rPr>
            <a:t>, od odwilży do marca; 1956/8 - 1968.</a:t>
          </a:r>
          <a:endParaRPr lang="en-US" sz="2000" b="0" kern="1200" cap="none" spc="0" dirty="0">
            <a:ln w="0"/>
            <a:solidFill>
              <a:schemeClr val="tx1"/>
            </a:solidFill>
            <a:effectLst/>
          </a:endParaRPr>
        </a:p>
      </dsp:txBody>
      <dsp:txXfrm>
        <a:off x="45110" y="2963206"/>
        <a:ext cx="5825472" cy="833863"/>
      </dsp:txXfrm>
    </dsp:sp>
    <dsp:sp modelId="{374F926A-E6D9-4751-B25B-800278161C98}">
      <dsp:nvSpPr>
        <dsp:cNvPr id="0" name=""/>
        <dsp:cNvSpPr/>
      </dsp:nvSpPr>
      <dsp:spPr>
        <a:xfrm>
          <a:off x="0" y="3845879"/>
          <a:ext cx="5915692" cy="980403"/>
        </a:xfrm>
        <a:prstGeom prst="roundRect">
          <a:avLst/>
        </a:prstGeom>
        <a:solidFill>
          <a:srgbClr val="D3D0CB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cap="none" spc="0" dirty="0">
              <a:ln w="0"/>
              <a:solidFill>
                <a:schemeClr val="tx1"/>
              </a:solidFill>
              <a:effectLst/>
            </a:rPr>
            <a:t>Okres trzeci</a:t>
          </a:r>
          <a:r>
            <a:rPr lang="pl-PL" sz="2000" b="0" kern="1200" cap="none" spc="0" dirty="0">
              <a:ln w="0"/>
              <a:solidFill>
                <a:schemeClr val="tx1"/>
              </a:solidFill>
              <a:effectLst/>
            </a:rPr>
            <a:t>; czasy gierkowskie; 1969-1980</a:t>
          </a:r>
          <a:endParaRPr lang="en-US" sz="2000" b="0" kern="1200" cap="none" spc="0" dirty="0">
            <a:ln w="0"/>
            <a:solidFill>
              <a:schemeClr val="tx1"/>
            </a:solidFill>
            <a:effectLst/>
          </a:endParaRPr>
        </a:p>
      </dsp:txBody>
      <dsp:txXfrm>
        <a:off x="47859" y="3893738"/>
        <a:ext cx="5819974" cy="884685"/>
      </dsp:txXfrm>
    </dsp:sp>
    <dsp:sp modelId="{9DDC2E59-56E2-4890-B503-83D6551762F1}">
      <dsp:nvSpPr>
        <dsp:cNvPr id="0" name=""/>
        <dsp:cNvSpPr/>
      </dsp:nvSpPr>
      <dsp:spPr>
        <a:xfrm>
          <a:off x="0" y="4829981"/>
          <a:ext cx="5915692" cy="1603643"/>
        </a:xfrm>
        <a:prstGeom prst="roundRect">
          <a:avLst/>
        </a:prstGeom>
        <a:solidFill>
          <a:srgbClr val="D3D0CB"/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cap="none" spc="0" dirty="0">
              <a:ln w="0"/>
              <a:solidFill>
                <a:schemeClr val="tx1"/>
              </a:solidFill>
              <a:effectLst/>
            </a:rPr>
            <a:t>Okres czwarty</a:t>
          </a:r>
          <a:r>
            <a:rPr lang="pl-PL" sz="2000" b="0" kern="1200" cap="none" spc="0" dirty="0">
              <a:ln w="0"/>
              <a:solidFill>
                <a:schemeClr val="tx1"/>
              </a:solidFill>
              <a:effectLst/>
            </a:rPr>
            <a:t>; rewolucja Solidarności i historia „drugiego obiegu” 1980-1989. </a:t>
          </a:r>
          <a:endParaRPr lang="en-US" sz="2000" b="0" kern="1200" cap="none" spc="0" dirty="0">
            <a:ln w="0"/>
            <a:solidFill>
              <a:schemeClr val="tx1"/>
            </a:solidFill>
            <a:effectLst/>
          </a:endParaRPr>
        </a:p>
      </dsp:txBody>
      <dsp:txXfrm>
        <a:off x="78283" y="4908264"/>
        <a:ext cx="5759126" cy="14470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002BBE-AD1F-4D70-BBCF-129193878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A81C999-844E-4E3D-AA48-D6FC8ABC9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A66C565-3801-4BFF-B46D-7C4664BB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24E58D9-C8A7-4F3A-A559-8CB4B3EC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1D93809-EA9C-4145-BB01-61A9E94DC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3768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8648D4-6DA9-44A6-8CF1-4B8B6917E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4BBE2FA-532B-44F1-8768-BBE4A6DAE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E25E281-53B1-4BFE-8662-F0B2BC104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7054433-3677-46DC-880F-99E00ACC2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055078B-4E3B-408E-82AB-12C866FB1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1185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DEC4F94-5487-4F01-9506-C19650E1B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A19E3D8-82A5-4FAF-A4D1-1E43E1EC5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7DE12CA-D928-49E6-B701-834E4F92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BCB5FB1-E057-47BC-9724-00675133E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D6DAEF7-71E6-4E43-A747-47F1ED8B5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776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2890EA-4AEF-4F03-83B6-21E9D2F83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AAEED84-E11C-4CED-AE42-18A3FF2B2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1356DA3-7EE6-4215-B6CF-E4F597BD1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D0B09B-0A44-4AA9-941F-938FAA096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48BCA8-D465-41CD-9F17-9D92866AC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5529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EEAA4E-3074-44D6-A688-CF63044AB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326A84E-D1AB-494D-B18B-FE01BDE17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ABBAFB8-C2BB-4BE5-9875-B84A44676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A78C7B0-4052-49E9-8B8E-43A272A65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01502B2-4095-478D-832E-AA3F0D2A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4094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CDE5B6-BE77-456C-AA67-21E0B1C00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2CC4A8-69F8-4F15-9068-9B0801DEB9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C56B985-858A-45F6-B76D-D7C8BB398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3F531AD-090F-4B45-9460-DFFB90CF6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242B9D8-5EAE-40A1-86AC-F90D49CB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C1495F7-5D30-4CE7-A865-5A4A0C1B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0595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C76C84-644B-4BFA-882B-57DF50252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9C9C6B1-D36D-471C-856F-92A8B87BB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3703B8B-6DD0-4404-B9B8-77CC43828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68A1659-B406-4E89-A212-2875A232E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7254630-0EC9-4345-8B75-6FB8A78712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9EA53CB-A4E2-41A6-9ABD-2477C8851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EB67F95-5ECE-4BB8-9820-EFA21B81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09AE284-CE6A-4322-9F34-300A48E7F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8331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A73402-AABA-4CF4-965C-E646D6309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2FBA914-42D1-4636-BB5B-D5335D7D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20EC838-EA46-4E6E-BF34-B9D202B86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BB780B5-06D1-48D8-AF01-AC83FFF04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3272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63EEB58-0350-4A42-9A24-CD33889FE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64F5E37-9F6F-4CC9-912A-8F6D13166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3F6957E-2DE9-4A1C-BAB4-DBDBBC06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2992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431F0C-90D3-4272-91D0-6186F0AD3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686D6B-57BA-403C-A42D-4DEC3758C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BCE1F7F-9357-47A2-929C-F3D094843E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925B702-234F-4F17-B354-C381D141F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BF9713F-AC98-42C4-9165-7F4D2C6FB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FA1401B-2642-4035-8651-736F3FAE7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1174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F3B009-8AD9-4793-891A-C69773BCF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3B579D33-67DE-4744-9096-B6F7AB0E8C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141416C-1724-4509-899F-A0F7CD521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5FEFBAC-631D-4442-9D58-27C1724CD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C58C596-804E-428D-8CD0-9519DD5CA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AF73EE-8219-4CF3-AD45-19D65350B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0614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7EE716B-354E-46D1-A7C5-1021B4846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F505054-E819-4196-87E0-2F2BC0054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E81382F-CA66-40E1-8616-48F76EAB7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F09FB-BB44-4283-9709-7889A47EE8CA}" type="datetimeFigureOut">
              <a:rPr lang="pl-PL" smtClean="0"/>
              <a:t>16.09.2019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DC2F4BF-474D-4FDA-8A0D-3D1C8BCA4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22A7DCB-D138-4501-90A8-BA57177819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328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C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E390869-167C-419B-8900-1F6C80B3E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6" y="-1805495"/>
            <a:ext cx="12312503" cy="11117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35FDE798-D97A-4FDF-9F35-6D1F21E2D7E2}"/>
              </a:ext>
            </a:extLst>
          </p:cNvPr>
          <p:cNvSpPr/>
          <p:nvPr/>
        </p:nvSpPr>
        <p:spPr>
          <a:xfrm>
            <a:off x="4241800" y="2690336"/>
            <a:ext cx="37083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19 WRZEŚNIA 2019 R. </a:t>
            </a:r>
          </a:p>
          <a:p>
            <a:pPr algn="ctr"/>
            <a:r>
              <a:rPr lang="pl-PL" dirty="0">
                <a:solidFill>
                  <a:srgbClr val="C00000"/>
                </a:solidFill>
              </a:rPr>
              <a:t>PANEL 3. </a:t>
            </a:r>
          </a:p>
          <a:p>
            <a:pPr algn="ctr"/>
            <a:r>
              <a:rPr lang="pl-PL" dirty="0"/>
              <a:t>Którędy do poznania przeszłości? </a:t>
            </a:r>
          </a:p>
          <a:p>
            <a:pPr algn="ctr"/>
            <a:r>
              <a:rPr lang="pl-PL" dirty="0"/>
              <a:t>Polska historiografia między </a:t>
            </a:r>
          </a:p>
          <a:p>
            <a:pPr algn="ctr"/>
            <a:r>
              <a:rPr lang="pl-PL" dirty="0"/>
              <a:t>X a XX Zjazdem PTH</a:t>
            </a:r>
          </a:p>
        </p:txBody>
      </p:sp>
      <p:pic>
        <p:nvPicPr>
          <p:cNvPr id="1028" name="Picture 4" descr="Rejestracja na preferencyjnych warunkach przedÅuÅ¼ona do 15 lipca!">
            <a:extLst>
              <a:ext uri="{FF2B5EF4-FFF2-40B4-BE49-F238E27FC236}">
                <a16:creationId xmlns:a16="http://schemas.microsoft.com/office/drawing/2014/main" id="{3E8D3F8F-CC4E-47CD-B394-9A24EBB57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1798638"/>
            <a:ext cx="5143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2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1"/>
    </mc:Choice>
    <mc:Fallback xmlns="">
      <p:transition spd="slow" advTm="11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D6E137F7-5ED4-4A31-943A-661A639011E9}"/>
              </a:ext>
            </a:extLst>
          </p:cNvPr>
          <p:cNvSpPr/>
          <p:nvPr/>
        </p:nvSpPr>
        <p:spPr>
          <a:xfrm>
            <a:off x="471487" y="3656009"/>
            <a:ext cx="313798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Historia w PRL. Próba ogólnej analizy rozwoju dziedziny: </a:t>
            </a:r>
            <a:r>
              <a:rPr lang="pl-PL" sz="24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/>
            </a:r>
            <a:br>
              <a:rPr lang="pl-PL" sz="24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</a:br>
            <a:r>
              <a:rPr lang="en-US" sz="2000" dirty="0" err="1" smtClean="0">
                <a:latin typeface="+mj-lt"/>
              </a:rPr>
              <a:t>publikacje</a:t>
            </a:r>
            <a:r>
              <a:rPr lang="en-US" sz="2000" dirty="0" smtClean="0">
                <a:latin typeface="+mj-lt"/>
              </a:rPr>
              <a:t> </a:t>
            </a:r>
            <a:r>
              <a:rPr lang="pl-PL" sz="2000" dirty="0">
                <a:latin typeface="+mj-lt"/>
              </a:rPr>
              <a:t/>
            </a:r>
            <a:br>
              <a:rPr lang="pl-PL" sz="2000" dirty="0">
                <a:latin typeface="+mj-lt"/>
              </a:rPr>
            </a:br>
            <a:r>
              <a:rPr lang="en-US" sz="2000" dirty="0">
                <a:latin typeface="+mj-lt"/>
              </a:rPr>
              <a:t>z </a:t>
            </a:r>
            <a:r>
              <a:rPr lang="en-US" sz="2000" dirty="0" err="1">
                <a:latin typeface="+mj-lt"/>
              </a:rPr>
              <a:t>zakresu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historii</a:t>
            </a:r>
            <a:r>
              <a:rPr lang="en-US" sz="2000" dirty="0">
                <a:latin typeface="+mj-lt"/>
              </a:rPr>
              <a:t> </a:t>
            </a:r>
            <a:r>
              <a:rPr lang="pl-PL" sz="2000" dirty="0">
                <a:latin typeface="+mj-lt"/>
              </a:rPr>
              <a:t/>
            </a:r>
            <a:br>
              <a:rPr lang="pl-PL" sz="2000" dirty="0">
                <a:latin typeface="+mj-lt"/>
              </a:rPr>
            </a:br>
            <a:r>
              <a:rPr lang="en-US" sz="2000" dirty="0">
                <a:latin typeface="+mj-lt"/>
              </a:rPr>
              <a:t>z </a:t>
            </a:r>
            <a:r>
              <a:rPr lang="en-US" sz="2000" dirty="0" err="1">
                <a:latin typeface="+mj-lt"/>
              </a:rPr>
              <a:t>pominięciem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edycji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źródeł</a:t>
            </a:r>
            <a:endParaRPr lang="pl-PL" sz="2000" dirty="0">
              <a:latin typeface="+mj-lt"/>
            </a:endParaRPr>
          </a:p>
        </p:txBody>
      </p:sp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93C6D485-396D-449F-9771-DE738FB655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4473982"/>
              </p:ext>
            </p:extLst>
          </p:nvPr>
        </p:nvGraphicFramePr>
        <p:xfrm>
          <a:off x="3140015" y="171161"/>
          <a:ext cx="8643668" cy="6600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1928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series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D6E137F7-5ED4-4A31-943A-661A639011E9}"/>
              </a:ext>
            </a:extLst>
          </p:cNvPr>
          <p:cNvSpPr/>
          <p:nvPr/>
        </p:nvSpPr>
        <p:spPr>
          <a:xfrm>
            <a:off x="471487" y="3656009"/>
            <a:ext cx="276278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Historia w PRL. Próba ogólnej analizy rozwoju dziedziny: </a:t>
            </a:r>
            <a:r>
              <a:rPr lang="pl-PL" sz="2400" dirty="0">
                <a:latin typeface="+mj-lt"/>
                <a:cs typeface="Times New Roman" panose="02020603050405020304" pitchFamily="18" charset="0"/>
              </a:rPr>
              <a:t>publikacje historyczne </a:t>
            </a:r>
            <a:br>
              <a:rPr lang="pl-PL" sz="2400" dirty="0">
                <a:latin typeface="+mj-lt"/>
                <a:cs typeface="Times New Roman" panose="02020603050405020304" pitchFamily="18" charset="0"/>
              </a:rPr>
            </a:br>
            <a:r>
              <a:rPr lang="pl-PL" sz="2400" dirty="0">
                <a:latin typeface="+mj-lt"/>
                <a:cs typeface="Times New Roman" panose="02020603050405020304" pitchFamily="18" charset="0"/>
              </a:rPr>
              <a:t>wg epok</a:t>
            </a:r>
            <a:endParaRPr lang="pl-PL" sz="2400" dirty="0">
              <a:latin typeface="+mj-lt"/>
            </a:endParaRP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DAC5435C-D3F1-4E6B-871B-BE58C03676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7095314"/>
              </p:ext>
            </p:extLst>
          </p:nvPr>
        </p:nvGraphicFramePr>
        <p:xfrm>
          <a:off x="3122762" y="120771"/>
          <a:ext cx="8911087" cy="6642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133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D6E137F7-5ED4-4A31-943A-661A639011E9}"/>
              </a:ext>
            </a:extLst>
          </p:cNvPr>
          <p:cNvSpPr/>
          <p:nvPr/>
        </p:nvSpPr>
        <p:spPr>
          <a:xfrm>
            <a:off x="471487" y="3656009"/>
            <a:ext cx="276278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Historia w PRL. Próba ogólnej analizy rozwoju dziedziny: </a:t>
            </a:r>
            <a:r>
              <a:rPr lang="pl-PL" sz="2400" dirty="0">
                <a:latin typeface="+mj-lt"/>
                <a:cs typeface="Times New Roman" panose="02020603050405020304" pitchFamily="18" charset="0"/>
              </a:rPr>
              <a:t>publikacje historyczne </a:t>
            </a:r>
            <a:br>
              <a:rPr lang="pl-PL" sz="2400" dirty="0">
                <a:latin typeface="+mj-lt"/>
                <a:cs typeface="Times New Roman" panose="02020603050405020304" pitchFamily="18" charset="0"/>
              </a:rPr>
            </a:br>
            <a:r>
              <a:rPr lang="pl-PL" sz="2400" dirty="0">
                <a:latin typeface="+mj-lt"/>
                <a:cs typeface="Times New Roman" panose="02020603050405020304" pitchFamily="18" charset="0"/>
              </a:rPr>
              <a:t>wg epok</a:t>
            </a:r>
            <a:endParaRPr lang="pl-PL" sz="2400" dirty="0">
              <a:latin typeface="+mj-lt"/>
            </a:endParaRPr>
          </a:p>
        </p:txBody>
      </p:sp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B869DC8C-DB08-41E8-BD8A-B39C80FD80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1046929"/>
              </p:ext>
            </p:extLst>
          </p:nvPr>
        </p:nvGraphicFramePr>
        <p:xfrm>
          <a:off x="3396344" y="221064"/>
          <a:ext cx="8621486" cy="6491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2897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series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1D26B053-D86A-4D6A-9E65-502A4C6CA200}"/>
              </a:ext>
            </a:extLst>
          </p:cNvPr>
          <p:cNvSpPr/>
          <p:nvPr/>
        </p:nvSpPr>
        <p:spPr>
          <a:xfrm>
            <a:off x="3208772" y="1019633"/>
            <a:ext cx="865833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Jak widać </a:t>
            </a:r>
            <a:r>
              <a:rPr lang="pl-PL" sz="2400" b="1" dirty="0"/>
              <a:t>dynamika publikacji dotyczących czasów najnowszych przytłacza </a:t>
            </a:r>
            <a:r>
              <a:rPr lang="pl-PL" sz="2400" dirty="0"/>
              <a:t>i zdaje się zacierać obraz głębszej przeszłości Polski.    </a:t>
            </a:r>
          </a:p>
          <a:p>
            <a:endParaRPr lang="pl-PL" sz="2400" dirty="0"/>
          </a:p>
          <a:p>
            <a:r>
              <a:rPr lang="pl-PL" sz="2400" dirty="0"/>
              <a:t>Niezależnie od tego, że można się pytać na ile zjawisko to jest powszechne w stosunku do przeszłości współczesnego człowieka, swoistego powrotu idei </a:t>
            </a:r>
            <a:r>
              <a:rPr lang="pl-PL" sz="2400" i="1" dirty="0" err="1"/>
              <a:t>zeitgeschichte</a:t>
            </a:r>
            <a:r>
              <a:rPr lang="pl-PL" sz="2400" i="1" dirty="0"/>
              <a:t> </a:t>
            </a:r>
            <a:r>
              <a:rPr lang="pl-PL" sz="2400" dirty="0"/>
              <a:t>tak powszechnej w świecie greckim, to w przypadku historiografii PRL niewątpliwym innym, ważnym czynnikiem był fakt, że to </a:t>
            </a:r>
            <a:r>
              <a:rPr lang="pl-PL" sz="2400" b="1" dirty="0"/>
              <a:t>historiografia dziejów najnowszych stała najważniejszym polem bitwy o historię pierwszą</a:t>
            </a:r>
            <a:r>
              <a:rPr lang="pl-PL" sz="2400" dirty="0"/>
              <a:t>, historię opartą o pamięć, mocno osadzoną </a:t>
            </a:r>
            <a:br>
              <a:rPr lang="pl-PL" sz="2400" dirty="0"/>
            </a:br>
            <a:r>
              <a:rPr lang="pl-PL" sz="2400" dirty="0"/>
              <a:t>w historyczności człowieka i niejako bezpośrednio dostępną </a:t>
            </a:r>
            <a:br>
              <a:rPr lang="pl-PL" sz="2400" dirty="0"/>
            </a:br>
            <a:r>
              <a:rPr lang="pl-PL" sz="2400" dirty="0"/>
              <a:t>w pamięci komunikacyjnej.</a:t>
            </a:r>
            <a:r>
              <a:rPr lang="pl-PL" sz="2400" b="1" dirty="0">
                <a:solidFill>
                  <a:srgbClr val="FFFFFF"/>
                </a:solidFill>
                <a:cs typeface="Times New Roman" panose="02020603050405020304" pitchFamily="18" charset="0"/>
              </a:rPr>
              <a:t/>
            </a:r>
            <a:br>
              <a:rPr lang="pl-PL" sz="2400" b="1" dirty="0">
                <a:solidFill>
                  <a:srgbClr val="FFFFFF"/>
                </a:solidFill>
                <a:cs typeface="Times New Roman" panose="02020603050405020304" pitchFamily="18" charset="0"/>
              </a:rPr>
            </a:b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84290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1D26B053-D86A-4D6A-9E65-502A4C6CA200}"/>
              </a:ext>
            </a:extLst>
          </p:cNvPr>
          <p:cNvSpPr/>
          <p:nvPr/>
        </p:nvSpPr>
        <p:spPr>
          <a:xfrm>
            <a:off x="3296825" y="989489"/>
            <a:ext cx="86583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C00000"/>
                </a:solidFill>
              </a:rPr>
              <a:t>Wyzwania nauki historycznej XX wieku </a:t>
            </a:r>
            <a:br>
              <a:rPr lang="pl-PL" sz="3200" b="1" dirty="0">
                <a:solidFill>
                  <a:srgbClr val="C00000"/>
                </a:solidFill>
              </a:rPr>
            </a:br>
            <a:r>
              <a:rPr lang="pl-PL" sz="3200" b="1" dirty="0">
                <a:solidFill>
                  <a:srgbClr val="C00000"/>
                </a:solidFill>
              </a:rPr>
              <a:t>a historiografia polska.</a:t>
            </a:r>
            <a:r>
              <a:rPr lang="pl-PL" sz="2400" b="1" dirty="0">
                <a:solidFill>
                  <a:srgbClr val="FFFFFF"/>
                </a:solidFill>
                <a:cs typeface="Times New Roman" panose="02020603050405020304" pitchFamily="18" charset="0"/>
              </a:rPr>
              <a:t/>
            </a:r>
            <a:br>
              <a:rPr lang="pl-PL" sz="2400" b="1" dirty="0">
                <a:solidFill>
                  <a:srgbClr val="FFFFFF"/>
                </a:solidFill>
                <a:cs typeface="Times New Roman" panose="02020603050405020304" pitchFamily="18" charset="0"/>
              </a:rPr>
            </a:br>
            <a:endParaRPr lang="pl-PL" sz="2400" dirty="0"/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93FEF324-392F-4665-92D4-5A59C19CE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6824" y="2067158"/>
            <a:ext cx="8560231" cy="4574802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2200" dirty="0"/>
              <a:t>Historiografia polska stanęła po wojnie wobec bardzo poważnych </a:t>
            </a:r>
            <a:br>
              <a:rPr lang="pl-PL" sz="2200" dirty="0"/>
            </a:br>
            <a:r>
              <a:rPr lang="pl-PL" sz="2200" dirty="0"/>
              <a:t>i wielkich wyzwań, jakie kreślił rozwój samej dziedziny wiedzy historycznej.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2200" dirty="0"/>
              <a:t>Wyzwania te stawały często w poprzek społecznej użyteczności historii tak pojmowanej, jak musiało się to stać w Polsce.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sz="2200" dirty="0"/>
              <a:t>March Bloch skłonny był uważać, że dominacja historii najnowszej </a:t>
            </a:r>
            <a:br>
              <a:rPr lang="pl-PL" sz="2200" dirty="0"/>
            </a:br>
            <a:r>
              <a:rPr lang="pl-PL" sz="2200" dirty="0"/>
              <a:t>w spojrzeniu w przeszłość nie tylko wikła historię w spory polityczne, ale ograniczając perspektywę </a:t>
            </a:r>
            <a:r>
              <a:rPr lang="pl-PL" sz="2200" b="1" dirty="0"/>
              <a:t>wpływa negatywnie na jej możliwości opisu otaczającego nas świata</a:t>
            </a:r>
            <a:r>
              <a:rPr lang="pl-PL" sz="2200" dirty="0"/>
              <a:t>.</a:t>
            </a:r>
          </a:p>
          <a:p>
            <a:endParaRPr lang="pl-PL" sz="2200" dirty="0"/>
          </a:p>
        </p:txBody>
      </p:sp>
    </p:spTree>
    <p:extLst>
      <p:ext uri="{BB962C8B-B14F-4D97-AF65-F5344CB8AC3E}">
        <p14:creationId xmlns:p14="http://schemas.microsoft.com/office/powerpoint/2010/main" val="243249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1D5BA5CF-46A0-464F-AE7B-93397123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738" y="-1126570"/>
            <a:ext cx="8662988" cy="866298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5EFD365-B85E-4B34-A2BE-2367D417D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925" y="-1504950"/>
            <a:ext cx="11244901" cy="1015365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D4672A7-B1BB-43E0-B921-2CDC85BE4F23}"/>
              </a:ext>
            </a:extLst>
          </p:cNvPr>
          <p:cNvSpPr txBox="1"/>
          <p:nvPr/>
        </p:nvSpPr>
        <p:spPr>
          <a:xfrm>
            <a:off x="7953375" y="2644170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dirty="0">
                <a:solidFill>
                  <a:srgbClr val="C00000"/>
                </a:solidFill>
              </a:rPr>
              <a:t>Zapraszam </a:t>
            </a:r>
          </a:p>
          <a:p>
            <a:r>
              <a:rPr lang="pl-PL" sz="4800" b="1" dirty="0">
                <a:solidFill>
                  <a:srgbClr val="C00000"/>
                </a:solidFill>
              </a:rPr>
              <a:t>do dyskusji</a:t>
            </a:r>
          </a:p>
        </p:txBody>
      </p:sp>
    </p:spTree>
    <p:extLst>
      <p:ext uri="{BB962C8B-B14F-4D97-AF65-F5344CB8AC3E}">
        <p14:creationId xmlns:p14="http://schemas.microsoft.com/office/powerpoint/2010/main" val="341752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497 0.99954 L -3.95833E-6 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42" y="-499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2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mp 1">
            <a:hlinkClick r:id="" action="ppaction://media"/>
            <a:extLst>
              <a:ext uri="{FF2B5EF4-FFF2-40B4-BE49-F238E27FC236}">
                <a16:creationId xmlns:a16="http://schemas.microsoft.com/office/drawing/2014/main" id="{0B839B00-FF88-422E-A9E6-7EA5A65508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ytuł 7">
            <a:extLst>
              <a:ext uri="{FF2B5EF4-FFF2-40B4-BE49-F238E27FC236}">
                <a16:creationId xmlns:a16="http://schemas.microsoft.com/office/drawing/2014/main" id="{6C14F202-E72F-493F-B8A2-E2399510B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8950" y="2896542"/>
            <a:ext cx="8934449" cy="1878658"/>
          </a:xfrm>
        </p:spPr>
        <p:txBody>
          <a:bodyPr>
            <a:noAutofit/>
          </a:bodyPr>
          <a:lstStyle/>
          <a:p>
            <a:pPr algn="l"/>
            <a:r>
              <a:rPr lang="pl-PL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Doświadczenie historiografii PRL </a:t>
            </a:r>
            <a:br>
              <a:rPr lang="pl-PL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perspektywy przełomu 1989 r.</a:t>
            </a:r>
            <a:endParaRPr lang="pl-PL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Podtytuł 8">
            <a:extLst>
              <a:ext uri="{FF2B5EF4-FFF2-40B4-BE49-F238E27FC236}">
                <a16:creationId xmlns:a16="http://schemas.microsoft.com/office/drawing/2014/main" id="{034A8BFD-3E3E-4591-A955-6D95EB1DB5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8950" y="2030925"/>
            <a:ext cx="8401050" cy="1398075"/>
          </a:xfrm>
        </p:spPr>
        <p:txBody>
          <a:bodyPr>
            <a:normAutofit/>
          </a:bodyPr>
          <a:lstStyle/>
          <a:p>
            <a:pPr algn="l"/>
            <a:r>
              <a:rPr lang="pl-PL" sz="6000" b="1" dirty="0">
                <a:solidFill>
                  <a:srgbClr val="E28742"/>
                </a:solidFill>
                <a:latin typeface="+mj-lt"/>
                <a:ea typeface="Lato Black" panose="020F0502020204030203" pitchFamily="34" charset="0"/>
                <a:cs typeface="Lato Black" panose="020F0502020204030203" pitchFamily="34" charset="0"/>
              </a:rPr>
              <a:t>Krzysztof Zamorski</a:t>
            </a:r>
          </a:p>
        </p:txBody>
      </p:sp>
    </p:spTree>
    <p:extLst>
      <p:ext uri="{BB962C8B-B14F-4D97-AF65-F5344CB8AC3E}">
        <p14:creationId xmlns:p14="http://schemas.microsoft.com/office/powerpoint/2010/main" val="305765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6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6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900"/>
                            </p:stCondLst>
                            <p:childTnLst>
                              <p:par>
                                <p:cTn id="16" presetID="2" presetClass="exit" presetSubtype="1" fill="hold" grpId="1" nodeType="afterEffect">
                                  <p:stCondLst>
                                    <p:cond delay="2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7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1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9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9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5" grpId="1"/>
      <p:bldP spid="6" grpId="0" build="p"/>
      <p:bldP spid="6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C312E8FB-6FAF-4EBA-88E0-03AAB2FE1072}"/>
              </a:ext>
            </a:extLst>
          </p:cNvPr>
          <p:cNvSpPr/>
          <p:nvPr/>
        </p:nvSpPr>
        <p:spPr>
          <a:xfrm>
            <a:off x="4006516" y="1943447"/>
            <a:ext cx="7757248" cy="322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32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„Człowiek nie może ani stworzyć, </a:t>
            </a:r>
            <a:br>
              <a:rPr lang="pl-PL" sz="32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32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ani pokierować prądem czasu. </a:t>
            </a:r>
            <a:br>
              <a:rPr lang="pl-PL" sz="32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32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Może jedynie płynąć na nim z większą lub mniejszą zręcznością i doświadczeniem”.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ea typeface="Calibri" panose="020F0502020204030204" pitchFamily="34" charset="0"/>
                <a:cs typeface="Times New Roman" panose="02020603050405020304" pitchFamily="18" charset="0"/>
              </a:rPr>
              <a:t>Otto von Bismarck</a:t>
            </a:r>
            <a:endParaRPr lang="pl-PL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7B82F9B-50BF-4F0B-BC19-838623B3C99E}"/>
              </a:ext>
            </a:extLst>
          </p:cNvPr>
          <p:cNvSpPr/>
          <p:nvPr/>
        </p:nvSpPr>
        <p:spPr>
          <a:xfrm>
            <a:off x="4006516" y="5524016"/>
            <a:ext cx="8791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Motto zaczerpnięte od Piotra </a:t>
            </a:r>
            <a:r>
              <a:rPr lang="pl-PL" dirty="0" err="1">
                <a:ea typeface="Calibri" panose="020F0502020204030204" pitchFamily="34" charset="0"/>
                <a:cs typeface="Times New Roman" panose="02020603050405020304" pitchFamily="18" charset="0"/>
              </a:rPr>
              <a:t>Wandycza</a:t>
            </a: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dirty="0" smtClean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dirty="0" smtClean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zob</a:t>
            </a: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. Tenże, Wstęp, Spór o PRL, Kraków 1996, s.7.  </a:t>
            </a:r>
          </a:p>
        </p:txBody>
      </p:sp>
    </p:spTree>
    <p:extLst>
      <p:ext uri="{BB962C8B-B14F-4D97-AF65-F5344CB8AC3E}">
        <p14:creationId xmlns:p14="http://schemas.microsoft.com/office/powerpoint/2010/main" val="46172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72D6A72B-4FF8-43F0-91A8-E97F9ECEA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421" y="133264"/>
            <a:ext cx="2887578" cy="652421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2400" b="1" dirty="0">
                <a:solidFill>
                  <a:schemeClr val="accent6"/>
                </a:solidFill>
              </a:rPr>
              <a:t>Doświadczenie Historiografii polskiej </a:t>
            </a:r>
            <a:br>
              <a:rPr lang="pl-PL" sz="2400" b="1" dirty="0">
                <a:solidFill>
                  <a:schemeClr val="accent6"/>
                </a:solidFill>
              </a:rPr>
            </a:br>
            <a:r>
              <a:rPr lang="pl-PL" sz="2400" b="1" dirty="0">
                <a:solidFill>
                  <a:schemeClr val="accent6"/>
                </a:solidFill>
              </a:rPr>
              <a:t>z perspektywy roku 1989</a:t>
            </a:r>
            <a:br>
              <a:rPr lang="pl-PL" sz="2400" b="1" dirty="0">
                <a:solidFill>
                  <a:schemeClr val="accent6"/>
                </a:solidFill>
              </a:rPr>
            </a:br>
            <a:r>
              <a:rPr lang="pl-PL" sz="1400" dirty="0"/>
              <a:t>Plan wypowiedzi </a:t>
            </a:r>
            <a:endParaRPr lang="pl-PL" sz="2400" dirty="0"/>
          </a:p>
        </p:txBody>
      </p:sp>
      <p:graphicFrame>
        <p:nvGraphicFramePr>
          <p:cNvPr id="8" name="Symbol zastępczy zawartości 2">
            <a:extLst>
              <a:ext uri="{FF2B5EF4-FFF2-40B4-BE49-F238E27FC236}">
                <a16:creationId xmlns:a16="http://schemas.microsoft.com/office/drawing/2014/main" id="{74A78627-1DFB-4375-8BA6-D33A85A981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3803408"/>
              </p:ext>
            </p:extLst>
          </p:nvPr>
        </p:nvGraphicFramePr>
        <p:xfrm>
          <a:off x="6444081" y="593558"/>
          <a:ext cx="5459162" cy="5823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365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AD4672A7-B1BB-43E0-B921-2CDC85BE4F23}"/>
              </a:ext>
            </a:extLst>
          </p:cNvPr>
          <p:cNvSpPr txBox="1"/>
          <p:nvPr/>
        </p:nvSpPr>
        <p:spPr>
          <a:xfrm>
            <a:off x="3038069" y="2725563"/>
            <a:ext cx="286943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2400" b="1" dirty="0">
                <a:solidFill>
                  <a:schemeClr val="accent6"/>
                </a:solidFill>
                <a:latin typeface="+mj-lt"/>
              </a:rPr>
              <a:t>Historia w PRL. </a:t>
            </a:r>
            <a:br>
              <a:rPr lang="pl-PL" sz="2400" b="1" dirty="0">
                <a:solidFill>
                  <a:schemeClr val="accent6"/>
                </a:solidFill>
                <a:latin typeface="+mj-lt"/>
              </a:rPr>
            </a:br>
            <a:r>
              <a:rPr lang="pl-PL" sz="2400" b="1" dirty="0">
                <a:solidFill>
                  <a:schemeClr val="accent6"/>
                </a:solidFill>
                <a:latin typeface="+mj-lt"/>
              </a:rPr>
              <a:t>Próba ogólnej analizy rozwoju dziedziny: </a:t>
            </a:r>
            <a:r>
              <a:rPr lang="pl-PL" sz="2400" b="1" dirty="0" err="1">
                <a:solidFill>
                  <a:schemeClr val="accent6"/>
                </a:solidFill>
                <a:latin typeface="+mj-lt"/>
              </a:rPr>
              <a:t>Uczasowienie</a:t>
            </a:r>
            <a:r>
              <a:rPr lang="pl-PL" sz="2400" b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pl-PL" sz="2800" b="1" dirty="0">
                <a:solidFill>
                  <a:schemeClr val="accent6"/>
                </a:solidFill>
                <a:latin typeface="+mj-lt"/>
              </a:rPr>
              <a:t/>
            </a:r>
            <a:br>
              <a:rPr lang="pl-PL" sz="2800" b="1" dirty="0">
                <a:solidFill>
                  <a:schemeClr val="accent6"/>
                </a:solidFill>
                <a:latin typeface="+mj-lt"/>
              </a:rPr>
            </a:br>
            <a:r>
              <a:rPr lang="pl-PL" sz="1600" b="1" dirty="0">
                <a:latin typeface="+mj-lt"/>
              </a:rPr>
              <a:t>(Periodyzacja)</a:t>
            </a:r>
            <a:endParaRPr lang="pl-PL" sz="1100" dirty="0"/>
          </a:p>
        </p:txBody>
      </p:sp>
      <p:graphicFrame>
        <p:nvGraphicFramePr>
          <p:cNvPr id="4" name="Symbol zastępczy zawartości 2">
            <a:extLst>
              <a:ext uri="{FF2B5EF4-FFF2-40B4-BE49-F238E27FC236}">
                <a16:creationId xmlns:a16="http://schemas.microsoft.com/office/drawing/2014/main" id="{44A2DFB9-B20E-4423-9E0D-19E7BC694A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6622043"/>
              </p:ext>
            </p:extLst>
          </p:nvPr>
        </p:nvGraphicFramePr>
        <p:xfrm>
          <a:off x="6096000" y="155276"/>
          <a:ext cx="5915693" cy="6437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550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Wykres 8">
            <a:extLst>
              <a:ext uri="{FF2B5EF4-FFF2-40B4-BE49-F238E27FC236}">
                <a16:creationId xmlns:a16="http://schemas.microsoft.com/office/drawing/2014/main" id="{60AF6157-2A3F-409F-883C-A1258C38F4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7430506"/>
              </p:ext>
            </p:extLst>
          </p:nvPr>
        </p:nvGraphicFramePr>
        <p:xfrm>
          <a:off x="2406770" y="147683"/>
          <a:ext cx="9643810" cy="6562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Prostokąt 9">
            <a:extLst>
              <a:ext uri="{FF2B5EF4-FFF2-40B4-BE49-F238E27FC236}">
                <a16:creationId xmlns:a16="http://schemas.microsoft.com/office/drawing/2014/main" id="{8C622537-4F04-45DC-B2CA-E1598728C471}"/>
              </a:ext>
            </a:extLst>
          </p:cNvPr>
          <p:cNvSpPr/>
          <p:nvPr/>
        </p:nvSpPr>
        <p:spPr>
          <a:xfrm>
            <a:off x="282360" y="4771326"/>
            <a:ext cx="27916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Historia w PRL. Próba ogólnej analizy rozwoju dziedziny: </a:t>
            </a:r>
            <a:br>
              <a:rPr lang="pl-PL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</a:br>
            <a:r>
              <a:rPr lang="pl-PL" sz="2400" dirty="0">
                <a:latin typeface="+mj-lt"/>
                <a:cs typeface="Times New Roman" panose="02020603050405020304" pitchFamily="18" charset="0"/>
              </a:rPr>
              <a:t>Liczba Publikacji</a:t>
            </a:r>
            <a:endParaRPr lang="pl-PL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988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2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3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3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4" categoryIdx="3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Chart bld="category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DF3700B4-E9C8-495D-9C6F-4258FE7D6B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5229296"/>
              </p:ext>
            </p:extLst>
          </p:nvPr>
        </p:nvGraphicFramePr>
        <p:xfrm>
          <a:off x="3105509" y="281354"/>
          <a:ext cx="8833449" cy="6369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Prostokąt 9">
            <a:extLst>
              <a:ext uri="{FF2B5EF4-FFF2-40B4-BE49-F238E27FC236}">
                <a16:creationId xmlns:a16="http://schemas.microsoft.com/office/drawing/2014/main" id="{D6E137F7-5ED4-4A31-943A-661A639011E9}"/>
              </a:ext>
            </a:extLst>
          </p:cNvPr>
          <p:cNvSpPr/>
          <p:nvPr/>
        </p:nvSpPr>
        <p:spPr>
          <a:xfrm>
            <a:off x="471487" y="4807476"/>
            <a:ext cx="27627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Historia w PRL. Próba ogólnej analizy rozwoju dziedziny: </a:t>
            </a:r>
            <a:r>
              <a:rPr lang="pl-PL" sz="2400" dirty="0">
                <a:latin typeface="+mj-lt"/>
                <a:cs typeface="Times New Roman" panose="02020603050405020304" pitchFamily="18" charset="0"/>
              </a:rPr>
              <a:t>publikacje źródeł</a:t>
            </a:r>
            <a:endParaRPr lang="pl-PL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018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series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D6E137F7-5ED4-4A31-943A-661A639011E9}"/>
              </a:ext>
            </a:extLst>
          </p:cNvPr>
          <p:cNvSpPr/>
          <p:nvPr/>
        </p:nvSpPr>
        <p:spPr>
          <a:xfrm>
            <a:off x="471487" y="4807476"/>
            <a:ext cx="27627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Historia w PRL. Próba ogólnej analizy rozwoju dziedziny: </a:t>
            </a:r>
            <a:r>
              <a:rPr lang="pl-PL" sz="2400" dirty="0">
                <a:latin typeface="+mj-lt"/>
                <a:cs typeface="Times New Roman" panose="02020603050405020304" pitchFamily="18" charset="0"/>
              </a:rPr>
              <a:t>publikacje źródeł</a:t>
            </a:r>
            <a:endParaRPr lang="pl-PL" sz="2400" dirty="0">
              <a:latin typeface="+mj-lt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56E33B65-8AF5-4161-8E18-1B8E30B607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882609"/>
              </p:ext>
            </p:extLst>
          </p:nvPr>
        </p:nvGraphicFramePr>
        <p:xfrm>
          <a:off x="3474900" y="2210722"/>
          <a:ext cx="8548777" cy="4327585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235967">
                  <a:extLst>
                    <a:ext uri="{9D8B030D-6E8A-4147-A177-3AD203B41FA5}">
                      <a16:colId xmlns:a16="http://schemas.microsoft.com/office/drawing/2014/main" val="1630400783"/>
                    </a:ext>
                  </a:extLst>
                </a:gridCol>
                <a:gridCol w="1015528">
                  <a:extLst>
                    <a:ext uri="{9D8B030D-6E8A-4147-A177-3AD203B41FA5}">
                      <a16:colId xmlns:a16="http://schemas.microsoft.com/office/drawing/2014/main" val="1315053514"/>
                    </a:ext>
                  </a:extLst>
                </a:gridCol>
                <a:gridCol w="1207698">
                  <a:extLst>
                    <a:ext uri="{9D8B030D-6E8A-4147-A177-3AD203B41FA5}">
                      <a16:colId xmlns:a16="http://schemas.microsoft.com/office/drawing/2014/main" val="3378002981"/>
                    </a:ext>
                  </a:extLst>
                </a:gridCol>
                <a:gridCol w="1086928">
                  <a:extLst>
                    <a:ext uri="{9D8B030D-6E8A-4147-A177-3AD203B41FA5}">
                      <a16:colId xmlns:a16="http://schemas.microsoft.com/office/drawing/2014/main" val="3620363674"/>
                    </a:ext>
                  </a:extLst>
                </a:gridCol>
                <a:gridCol w="1026544">
                  <a:extLst>
                    <a:ext uri="{9D8B030D-6E8A-4147-A177-3AD203B41FA5}">
                      <a16:colId xmlns:a16="http://schemas.microsoft.com/office/drawing/2014/main" val="3699216247"/>
                    </a:ext>
                  </a:extLst>
                </a:gridCol>
                <a:gridCol w="1052422">
                  <a:extLst>
                    <a:ext uri="{9D8B030D-6E8A-4147-A177-3AD203B41FA5}">
                      <a16:colId xmlns:a16="http://schemas.microsoft.com/office/drawing/2014/main" val="3053026133"/>
                    </a:ext>
                  </a:extLst>
                </a:gridCol>
                <a:gridCol w="1061049">
                  <a:extLst>
                    <a:ext uri="{9D8B030D-6E8A-4147-A177-3AD203B41FA5}">
                      <a16:colId xmlns:a16="http://schemas.microsoft.com/office/drawing/2014/main" val="1144895269"/>
                    </a:ext>
                  </a:extLst>
                </a:gridCol>
                <a:gridCol w="862641">
                  <a:extLst>
                    <a:ext uri="{9D8B030D-6E8A-4147-A177-3AD203B41FA5}">
                      <a16:colId xmlns:a16="http://schemas.microsoft.com/office/drawing/2014/main" val="239737702"/>
                    </a:ext>
                  </a:extLst>
                </a:gridCol>
              </a:tblGrid>
              <a:tr h="8885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Przekroje czasowe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500-1505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1454/1505- 1795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1795-1918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1918-1939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1939-1945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1945-1989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Razem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20194"/>
                  </a:ext>
                </a:extLst>
              </a:tr>
              <a:tr h="8597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1956-1968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346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783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971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567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376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0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3043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41572292"/>
                  </a:ext>
                </a:extLst>
              </a:tr>
              <a:tr h="8597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1969-1980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554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732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772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1061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2123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622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5864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75859139"/>
                  </a:ext>
                </a:extLst>
              </a:tr>
              <a:tr h="8597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1981-1989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261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425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573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803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1599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1307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4968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52448173"/>
                  </a:ext>
                </a:extLst>
              </a:tr>
              <a:tr h="8597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Ogółem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1161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1940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2316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2431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4098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1929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effectLst/>
                        </a:rPr>
                        <a:t>13875</a:t>
                      </a:r>
                      <a:endParaRPr lang="pl-PL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53232209"/>
                  </a:ext>
                </a:extLst>
              </a:tr>
            </a:tbl>
          </a:graphicData>
        </a:graphic>
      </p:graphicFrame>
      <p:sp>
        <p:nvSpPr>
          <p:cNvPr id="2" name="Prostokąt 1">
            <a:extLst>
              <a:ext uri="{FF2B5EF4-FFF2-40B4-BE49-F238E27FC236}">
                <a16:creationId xmlns:a16="http://schemas.microsoft.com/office/drawing/2014/main" id="{4663260F-4545-480F-813F-C1EAB7CFA2AB}"/>
              </a:ext>
            </a:extLst>
          </p:cNvPr>
          <p:cNvSpPr/>
          <p:nvPr/>
        </p:nvSpPr>
        <p:spPr>
          <a:xfrm>
            <a:off x="4833667" y="588433"/>
            <a:ext cx="6096000" cy="149271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b="1" dirty="0">
                <a:ea typeface="Calibri" panose="020F0502020204030204" pitchFamily="34" charset="0"/>
                <a:cs typeface="Times New Roman" panose="02020603050405020304" pitchFamily="18" charset="0"/>
              </a:rPr>
              <a:t>Wydawnictwa źródłowe w Polsce w latach 1956-1989 wg. epok odniesienia.</a:t>
            </a:r>
            <a:endParaRPr lang="pl-PL" altLang="pl-PL" b="1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sz="1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100" dirty="0">
                <a:ea typeface="Calibri" panose="020F0502020204030204" pitchFamily="34" charset="0"/>
                <a:cs typeface="Times New Roman" panose="02020603050405020304" pitchFamily="18" charset="0"/>
              </a:rPr>
              <a:t>(Liczby bezwzględne)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1100" dirty="0"/>
              <a:t>Źródło: Bibliografia historii Polski 1956/7-1989.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sz="1100" dirty="0"/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sz="1100" dirty="0"/>
          </a:p>
        </p:txBody>
      </p:sp>
    </p:spTree>
    <p:extLst>
      <p:ext uri="{BB962C8B-B14F-4D97-AF65-F5344CB8AC3E}">
        <p14:creationId xmlns:p14="http://schemas.microsoft.com/office/powerpoint/2010/main" val="270840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D6E137F7-5ED4-4A31-943A-661A639011E9}"/>
              </a:ext>
            </a:extLst>
          </p:cNvPr>
          <p:cNvSpPr/>
          <p:nvPr/>
        </p:nvSpPr>
        <p:spPr>
          <a:xfrm>
            <a:off x="483519" y="4061518"/>
            <a:ext cx="27627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Historia w PRL. Próba ogólnej analizy rozwoju dziedziny: </a:t>
            </a:r>
            <a:r>
              <a:rPr lang="pl-PL" sz="2400" dirty="0">
                <a:latin typeface="+mj-lt"/>
                <a:cs typeface="Times New Roman" panose="02020603050405020304" pitchFamily="18" charset="0"/>
              </a:rPr>
              <a:t>publikacje źródeł</a:t>
            </a:r>
            <a:endParaRPr lang="pl-PL" sz="2400" dirty="0">
              <a:latin typeface="+mj-lt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D054FC1B-487A-4924-B151-EDDF040A91E7}"/>
              </a:ext>
            </a:extLst>
          </p:cNvPr>
          <p:cNvSpPr/>
          <p:nvPr/>
        </p:nvSpPr>
        <p:spPr>
          <a:xfrm>
            <a:off x="3911600" y="335845"/>
            <a:ext cx="780891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/>
              <a:t>W zakresie wydawnictw źródeł </a:t>
            </a:r>
            <a:br>
              <a:rPr lang="pl-PL" sz="3200" dirty="0"/>
            </a:br>
            <a:r>
              <a:rPr lang="pl-PL" sz="3200" dirty="0"/>
              <a:t>w okresie PRL wyraźnie przesuwa się </a:t>
            </a:r>
            <a:r>
              <a:rPr lang="pl-PL" sz="3200" b="1" dirty="0"/>
              <a:t>zainteresowanie</a:t>
            </a:r>
            <a:r>
              <a:rPr lang="pl-PL" sz="3200" dirty="0"/>
              <a:t> badawcze historyków podejmujących tego typu działalność </a:t>
            </a:r>
            <a:r>
              <a:rPr lang="pl-PL" sz="3200" dirty="0" smtClean="0"/>
              <a:t>w </a:t>
            </a:r>
            <a:r>
              <a:rPr lang="pl-PL" sz="3200" dirty="0"/>
              <a:t>kierunku </a:t>
            </a:r>
            <a:r>
              <a:rPr lang="pl-PL" sz="3200" b="1" dirty="0"/>
              <a:t>historii najnowszej</a:t>
            </a:r>
            <a:r>
              <a:rPr lang="pl-PL" sz="3200" dirty="0"/>
              <a:t>.</a:t>
            </a:r>
          </a:p>
          <a:p>
            <a:endParaRPr lang="pl-PL" sz="3200" dirty="0"/>
          </a:p>
          <a:p>
            <a:r>
              <a:rPr lang="pl-PL" sz="3200" dirty="0"/>
              <a:t>Wyraźnie </a:t>
            </a:r>
            <a:r>
              <a:rPr lang="pl-PL" sz="3200" b="1" dirty="0"/>
              <a:t>spada</a:t>
            </a:r>
            <a:r>
              <a:rPr lang="pl-PL" sz="3200" dirty="0"/>
              <a:t> zarówno pod względem ilości jak i udziału procentowego w całej liczbie publikacji tego typu </a:t>
            </a:r>
            <a:r>
              <a:rPr lang="pl-PL" sz="3200" b="1" dirty="0"/>
              <a:t>edycja źródeł średniowiecznych i nowożytnych</a:t>
            </a:r>
            <a:r>
              <a:rPr lang="pl-PL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7944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yw pakietu Office">
  <a:themeElements>
    <a:clrScheme name="Czerwonopomarańczowy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aotyczna tekstur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1561</TotalTime>
  <Words>471</Words>
  <Application>Microsoft Office PowerPoint</Application>
  <PresentationFormat>Panoramiczny</PresentationFormat>
  <Paragraphs>99</Paragraphs>
  <Slides>15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2" baseType="lpstr">
      <vt:lpstr>Arial</vt:lpstr>
      <vt:lpstr>Calibri</vt:lpstr>
      <vt:lpstr>Georgia</vt:lpstr>
      <vt:lpstr>Lato</vt:lpstr>
      <vt:lpstr>Lato Black</vt:lpstr>
      <vt:lpstr>Times New Roman</vt:lpstr>
      <vt:lpstr>Motyw pakietu Office</vt:lpstr>
      <vt:lpstr>Prezentacja programu PowerPoint</vt:lpstr>
      <vt:lpstr>Doświadczenie historiografii PRL  z perspektywy przełomu 1989 r.</vt:lpstr>
      <vt:lpstr>Prezentacja programu PowerPoint</vt:lpstr>
      <vt:lpstr>Doświadczenie Historiografii polskiej  z perspektywy roku 1989 Plan wypowiedzi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Katarzyna Brzyska</dc:creator>
  <cp:lastModifiedBy>Łukasz Sędyka</cp:lastModifiedBy>
  <cp:revision>39</cp:revision>
  <dcterms:created xsi:type="dcterms:W3CDTF">2019-07-03T10:53:16Z</dcterms:created>
  <dcterms:modified xsi:type="dcterms:W3CDTF">2019-09-16T18:20:26Z</dcterms:modified>
</cp:coreProperties>
</file>