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6" r:id="rId3"/>
    <p:sldId id="257" r:id="rId4"/>
    <p:sldId id="258" r:id="rId5"/>
    <p:sldId id="260" r:id="rId6"/>
    <p:sldId id="259" r:id="rId7"/>
    <p:sldId id="261" r:id="rId8"/>
    <p:sldId id="262" r:id="rId9"/>
    <p:sldId id="263" r:id="rId10"/>
    <p:sldId id="266" r:id="rId11"/>
    <p:sldId id="267" r:id="rId12"/>
    <p:sldId id="268" r:id="rId13"/>
    <p:sldId id="269" r:id="rId14"/>
    <p:sldId id="265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zołówka i tytuł" id="{E453F06E-E3AE-4C1F-8CE6-55F0EA805084}">
          <p14:sldIdLst>
            <p14:sldId id="279"/>
            <p14:sldId id="256"/>
          </p14:sldIdLst>
        </p14:section>
        <p14:section name="Sekcja 1" id="{446F0093-DF65-46B1-91C0-4DF31E887143}">
          <p14:sldIdLst>
            <p14:sldId id="257"/>
            <p14:sldId id="258"/>
            <p14:sldId id="260"/>
            <p14:sldId id="259"/>
            <p14:sldId id="261"/>
            <p14:sldId id="262"/>
            <p14:sldId id="263"/>
            <p14:sldId id="266"/>
            <p14:sldId id="267"/>
            <p14:sldId id="268"/>
            <p14:sldId id="269"/>
          </p14:sldIdLst>
        </p14:section>
        <p14:section name="Dyskusja" id="{2B67C4E2-4D64-4554-BCBB-21A1744D58D3}">
          <p14:sldIdLst>
            <p14:sldId id="2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8742"/>
    <a:srgbClr val="4121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Styl z motywem 1 — Ak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06799F8-075E-4A3A-A7F6-7FBC6576F1A4}" styleName="Styl z motywem 2 — Ak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Styl jasny 1 — Ak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083E6E3-FA7D-4D7B-A595-EF9225AFEA82}" styleName="Styl jasny 1 — Ak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74" y="81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002BBE-AD1F-4D70-BBCF-129193878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A81C999-844E-4E3D-AA48-D6FC8ABC9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A66C565-3801-4BFF-B46D-7C4664BBA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24E58D9-C8A7-4F3A-A559-8CB4B3EC3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1D93809-EA9C-4145-BB01-61A9E94DC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3768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8648D4-6DA9-44A6-8CF1-4B8B6917E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4BBE2FA-532B-44F1-8768-BBE4A6DAE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E25E281-53B1-4BFE-8662-F0B2BC104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7054433-3677-46DC-880F-99E00ACC2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055078B-4E3B-408E-82AB-12C866FB1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1185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0DEC4F94-5487-4F01-9506-C19650E1BA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A19E3D8-82A5-4FAF-A4D1-1E43E1EC5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7DE12CA-D928-49E6-B701-834E4F922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BCB5FB1-E057-47BC-9724-00675133E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D6DAEF7-71E6-4E43-A747-47F1ED8B5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7763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2890EA-4AEF-4F03-83B6-21E9D2F83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AAEED84-E11C-4CED-AE42-18A3FF2B2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1356DA3-7EE6-4215-B6CF-E4F597BD1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0D0B09B-0A44-4AA9-941F-938FAA096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548BCA8-D465-41CD-9F17-9D92866AC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5529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3EEAA4E-3074-44D6-A688-CF63044AB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326A84E-D1AB-494D-B18B-FE01BDE175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ABBAFB8-C2BB-4BE5-9875-B84A44676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A78C7B0-4052-49E9-8B8E-43A272A65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01502B2-4095-478D-832E-AA3F0D2A8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4094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CDE5B6-BE77-456C-AA67-21E0B1C00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62CC4A8-69F8-4F15-9068-9B0801DEB9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C56B985-858A-45F6-B76D-D7C8BB398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3F531AD-090F-4B45-9460-DFFB90CF6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242B9D8-5EAE-40A1-86AC-F90D49CB9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C1495F7-5D30-4CE7-A865-5A4A0C1B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0595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AC76C84-644B-4BFA-882B-57DF50252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9C9C6B1-D36D-471C-856F-92A8B87BB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3703B8B-6DD0-4404-B9B8-77CC43828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68A1659-B406-4E89-A212-2875A232EE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7254630-0EC9-4345-8B75-6FB8A78712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99EA53CB-A4E2-41A6-9ABD-2477C8851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3EB67F95-5ECE-4BB8-9820-EFA21B812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009AE284-CE6A-4322-9F34-300A48E7F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8331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A73402-AABA-4CF4-965C-E646D6309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2FBA914-42D1-4636-BB5B-D5335D7D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20EC838-EA46-4E6E-BF34-B9D202B86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BB780B5-06D1-48D8-AF01-AC83FFF04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3272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63EEB58-0350-4A42-9A24-CD33889FE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64F5E37-9F6F-4CC9-912A-8F6D13166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3F6957E-2DE9-4A1C-BAB4-DBDBBC06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2992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431F0C-90D3-4272-91D0-6186F0AD3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1686D6B-57BA-403C-A42D-4DEC3758C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BCE1F7F-9357-47A2-929C-F3D094843E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925B702-234F-4F17-B354-C381D141F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BF9713F-AC98-42C4-9165-7F4D2C6FB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FA1401B-2642-4035-8651-736F3FAE7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1174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F3B009-8AD9-4793-891A-C69773BCF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3B579D33-67DE-4744-9096-B6F7AB0E8C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141416C-1724-4509-899F-A0F7CD521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5FEFBAC-631D-4442-9D58-27C1724CD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C58C596-804E-428D-8CD0-9519DD5CA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AF73EE-8219-4CF3-AD45-19D65350B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0614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37EE716B-354E-46D1-A7C5-1021B4846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F505054-E819-4196-87E0-2F2BC0054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E81382F-CA66-40E1-8616-48F76EAB70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DC2F4BF-474D-4FDA-8A0D-3D1C8BCA4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22A7DCB-D138-4501-90A8-BA57177819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328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C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E390869-167C-419B-8900-1F6C80B3E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46" y="-1805495"/>
            <a:ext cx="12312503" cy="11117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35FDE798-D97A-4FDF-9F35-6D1F21E2D7E2}"/>
              </a:ext>
            </a:extLst>
          </p:cNvPr>
          <p:cNvSpPr/>
          <p:nvPr/>
        </p:nvSpPr>
        <p:spPr>
          <a:xfrm>
            <a:off x="4417925" y="2967335"/>
            <a:ext cx="33561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19 WRZEŚNIA 2019 R. </a:t>
            </a:r>
          </a:p>
          <a:p>
            <a:pPr algn="ctr"/>
            <a:r>
              <a:rPr lang="pl-PL" dirty="0">
                <a:solidFill>
                  <a:srgbClr val="C00000"/>
                </a:solidFill>
              </a:rPr>
              <a:t>SEKCJA 3. </a:t>
            </a:r>
          </a:p>
          <a:p>
            <a:pPr algn="ctr"/>
            <a:r>
              <a:rPr lang="pl-PL" dirty="0"/>
              <a:t>HISTORIA WCZESNONOWOŻYTNA</a:t>
            </a:r>
          </a:p>
        </p:txBody>
      </p:sp>
      <p:pic>
        <p:nvPicPr>
          <p:cNvPr id="1028" name="Picture 4" descr="Rejestracja na preferencyjnych warunkach przedÅuÅ¼ona do 15 lipca!">
            <a:extLst>
              <a:ext uri="{FF2B5EF4-FFF2-40B4-BE49-F238E27FC236}">
                <a16:creationId xmlns:a16="http://schemas.microsoft.com/office/drawing/2014/main" id="{3E8D3F8F-CC4E-47CD-B394-9A24EBB57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1798638"/>
            <a:ext cx="5143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2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21"/>
    </mc:Choice>
    <mc:Fallback xmlns="">
      <p:transition spd="slow" advTm="11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589A360-30AC-4CF9-828D-C2B102681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23220"/>
            <a:ext cx="2447925" cy="2447925"/>
          </a:xfrm>
          <a:prstGeom prst="rect">
            <a:avLst/>
          </a:prstGeom>
        </p:spPr>
      </p:pic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F056484F-A21C-4F53-AB08-E60FCE1080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089490"/>
              </p:ext>
            </p:extLst>
          </p:nvPr>
        </p:nvGraphicFramePr>
        <p:xfrm>
          <a:off x="3159513" y="-1"/>
          <a:ext cx="8928993" cy="6685617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2047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86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30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7752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pl-PL" sz="1600" dirty="0">
                          <a:effectLst/>
                        </a:rPr>
                        <a:t>Cztery tomy</a:t>
                      </a:r>
                      <a:endParaRPr lang="pl-PL" sz="1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pl-PL" sz="1600" dirty="0">
                          <a:effectLst/>
                        </a:rPr>
                        <a:t>Społeczeństwo staropolskie. Studia i szkice</a:t>
                      </a:r>
                      <a:endParaRPr lang="pl-PL" sz="1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pl-PL" sz="1600" dirty="0">
                          <a:effectLst/>
                        </a:rPr>
                        <a:t>Społeczeństwo staropolskie. Seria nowa</a:t>
                      </a:r>
                      <a:endParaRPr lang="pl-PL" sz="1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046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pl-PL" sz="1600">
                          <a:effectLst/>
                        </a:rPr>
                        <a:t>Liczba artykułów</a:t>
                      </a:r>
                      <a:endParaRPr lang="pl-PL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pl-PL" sz="2800" dirty="0">
                          <a:effectLst/>
                        </a:rPr>
                        <a:t>36</a:t>
                      </a:r>
                      <a:endParaRPr lang="pl-PL" sz="2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pl-PL" sz="2800" dirty="0">
                          <a:effectLst/>
                        </a:rPr>
                        <a:t>46</a:t>
                      </a:r>
                      <a:endParaRPr lang="pl-PL" sz="2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680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pl-PL" sz="1600">
                          <a:effectLst/>
                        </a:rPr>
                        <a:t>XVI </a:t>
                      </a:r>
                      <a:endParaRPr lang="pl-PL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pl-PL" sz="2800">
                          <a:effectLst/>
                        </a:rPr>
                        <a:t>13</a:t>
                      </a:r>
                      <a:endParaRPr lang="pl-PL" sz="2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pl-PL" sz="2800">
                          <a:effectLst/>
                        </a:rPr>
                        <a:t>3</a:t>
                      </a:r>
                      <a:endParaRPr lang="pl-PL" sz="2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680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pl-PL" sz="1600">
                          <a:effectLst/>
                        </a:rPr>
                        <a:t>XVII</a:t>
                      </a:r>
                      <a:endParaRPr lang="pl-PL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pl-PL" sz="2800">
                          <a:effectLst/>
                        </a:rPr>
                        <a:t>2</a:t>
                      </a:r>
                      <a:endParaRPr lang="pl-PL" sz="2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pl-PL" sz="2800">
                          <a:effectLst/>
                        </a:rPr>
                        <a:t>12</a:t>
                      </a:r>
                      <a:endParaRPr lang="pl-PL" sz="2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80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pl-PL" sz="1600">
                          <a:effectLst/>
                        </a:rPr>
                        <a:t>XVIII</a:t>
                      </a:r>
                      <a:endParaRPr lang="pl-PL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pl-PL" sz="2800">
                          <a:effectLst/>
                        </a:rPr>
                        <a:t>3</a:t>
                      </a:r>
                      <a:endParaRPr lang="pl-PL" sz="2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pl-PL" sz="2800">
                          <a:effectLst/>
                        </a:rPr>
                        <a:t>9</a:t>
                      </a:r>
                      <a:endParaRPr lang="pl-PL" sz="2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680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pl-PL" sz="1600">
                          <a:effectLst/>
                        </a:rPr>
                        <a:t>XVI-XVII</a:t>
                      </a:r>
                      <a:endParaRPr lang="pl-PL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pl-PL" sz="2800">
                          <a:effectLst/>
                        </a:rPr>
                        <a:t>8</a:t>
                      </a:r>
                      <a:endParaRPr lang="pl-PL" sz="2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pl-PL" sz="2800">
                          <a:effectLst/>
                        </a:rPr>
                        <a:t>7</a:t>
                      </a:r>
                      <a:endParaRPr lang="pl-PL" sz="2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680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pl-PL" sz="1600" dirty="0">
                          <a:effectLst/>
                        </a:rPr>
                        <a:t>XVII-XVIII</a:t>
                      </a:r>
                      <a:endParaRPr lang="pl-PL" sz="1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pl-PL" sz="2800">
                          <a:effectLst/>
                        </a:rPr>
                        <a:t>4</a:t>
                      </a:r>
                      <a:endParaRPr lang="pl-PL" sz="2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pl-PL" sz="2800">
                          <a:effectLst/>
                        </a:rPr>
                        <a:t>2</a:t>
                      </a:r>
                      <a:endParaRPr lang="pl-PL" sz="2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680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pl-PL" sz="1600">
                          <a:effectLst/>
                        </a:rPr>
                        <a:t>XVI-XVIII</a:t>
                      </a:r>
                      <a:endParaRPr lang="pl-PL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pl-PL" sz="2800" dirty="0">
                          <a:effectLst/>
                        </a:rPr>
                        <a:t>6</a:t>
                      </a:r>
                      <a:endParaRPr lang="pl-PL" sz="2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pl-PL" sz="2800">
                          <a:effectLst/>
                        </a:rPr>
                        <a:t>13</a:t>
                      </a:r>
                      <a:endParaRPr lang="pl-PL" sz="2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7680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pl-PL" sz="1600" dirty="0">
                          <a:effectLst/>
                        </a:rPr>
                        <a:t>Liczba autorów</a:t>
                      </a:r>
                      <a:endParaRPr lang="pl-PL" sz="1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pl-PL" sz="2800" dirty="0">
                          <a:effectLst/>
                        </a:rPr>
                        <a:t>33</a:t>
                      </a:r>
                      <a:endParaRPr lang="pl-PL" sz="2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pl-PL" sz="2800" dirty="0">
                          <a:effectLst/>
                        </a:rPr>
                        <a:t>46</a:t>
                      </a:r>
                      <a:endParaRPr lang="pl-PL" sz="2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Prostokąt 1">
            <a:extLst>
              <a:ext uri="{FF2B5EF4-FFF2-40B4-BE49-F238E27FC236}">
                <a16:creationId xmlns:a16="http://schemas.microsoft.com/office/drawing/2014/main" id="{D236EB7B-DB97-416F-A845-1292B8033C97}"/>
              </a:ext>
            </a:extLst>
          </p:cNvPr>
          <p:cNvSpPr/>
          <p:nvPr/>
        </p:nvSpPr>
        <p:spPr>
          <a:xfrm>
            <a:off x="259904" y="4869735"/>
            <a:ext cx="26623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Zawartość serii Społeczeństwo staropolskie </a:t>
            </a:r>
            <a:br>
              <a:rPr lang="pl-PL" altLang="pl-PL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(starej i nowej)</a:t>
            </a:r>
            <a:endParaRPr lang="pl-PL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66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6E5CCC8-1D1C-4E99-BA99-306FF7FF8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14594"/>
            <a:ext cx="2447925" cy="2447925"/>
          </a:xfrm>
          <a:prstGeom prst="rect">
            <a:avLst/>
          </a:prstGeom>
        </p:spPr>
      </p:pic>
      <p:pic>
        <p:nvPicPr>
          <p:cNvPr id="5" name="Picture 2" descr="C:\Users\IHiA UMK\Pictures\Skan_03.jpg">
            <a:extLst>
              <a:ext uri="{FF2B5EF4-FFF2-40B4-BE49-F238E27FC236}">
                <a16:creationId xmlns:a16="http://schemas.microsoft.com/office/drawing/2014/main" id="{A32862E6-018E-4059-A950-7683B66845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" b="2694"/>
          <a:stretch/>
        </p:blipFill>
        <p:spPr bwMode="auto">
          <a:xfrm>
            <a:off x="4927599" y="407399"/>
            <a:ext cx="4382523" cy="6043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73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6E5CCC8-1D1C-4E99-BA99-306FF7FF8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14594"/>
            <a:ext cx="2447925" cy="2447925"/>
          </a:xfrm>
          <a:prstGeom prst="rect">
            <a:avLst/>
          </a:prstGeom>
        </p:spPr>
      </p:pic>
      <p:pic>
        <p:nvPicPr>
          <p:cNvPr id="6" name="Picture 2" descr="C:\Users\IHiA UMK\Pictures\Skan_04.jpg">
            <a:extLst>
              <a:ext uri="{FF2B5EF4-FFF2-40B4-BE49-F238E27FC236}">
                <a16:creationId xmlns:a16="http://schemas.microsoft.com/office/drawing/2014/main" id="{11200145-64E2-4C8A-9BD4-555849A38A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" t="1729" r="1297" b="3703"/>
          <a:stretch/>
        </p:blipFill>
        <p:spPr bwMode="auto">
          <a:xfrm>
            <a:off x="3041440" y="222779"/>
            <a:ext cx="8940801" cy="6485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841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6E5CCC8-1D1C-4E99-BA99-306FF7FF8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14594"/>
            <a:ext cx="2447925" cy="2447925"/>
          </a:xfrm>
          <a:prstGeom prst="rect">
            <a:avLst/>
          </a:prstGeom>
        </p:spPr>
      </p:pic>
      <p:pic>
        <p:nvPicPr>
          <p:cNvPr id="5" name="Picture 2" descr="C:\Users\IHiA UMK\Pictures\igor0002.jpg">
            <a:extLst>
              <a:ext uri="{FF2B5EF4-FFF2-40B4-BE49-F238E27FC236}">
                <a16:creationId xmlns:a16="http://schemas.microsoft.com/office/drawing/2014/main" id="{5D2275B0-6838-4966-9D15-903513E46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"/>
          <a:stretch/>
        </p:blipFill>
        <p:spPr bwMode="auto">
          <a:xfrm>
            <a:off x="2868228" y="742900"/>
            <a:ext cx="9114013" cy="5399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365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1D5BA5CF-46A0-464F-AE7B-93397123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738" y="-1126570"/>
            <a:ext cx="8662988" cy="866298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5EFD365-B85E-4B34-A2BE-2367D417D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925" y="-1504950"/>
            <a:ext cx="11244901" cy="1015365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AD4672A7-B1BB-43E0-B921-2CDC85BE4F23}"/>
              </a:ext>
            </a:extLst>
          </p:cNvPr>
          <p:cNvSpPr txBox="1"/>
          <p:nvPr/>
        </p:nvSpPr>
        <p:spPr>
          <a:xfrm>
            <a:off x="7953375" y="2644170"/>
            <a:ext cx="449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b="1" dirty="0">
                <a:solidFill>
                  <a:srgbClr val="C00000"/>
                </a:solidFill>
              </a:rPr>
              <a:t>Zapraszam </a:t>
            </a:r>
          </a:p>
          <a:p>
            <a:r>
              <a:rPr lang="pl-PL" sz="4800" b="1" dirty="0">
                <a:solidFill>
                  <a:srgbClr val="C00000"/>
                </a:solidFill>
              </a:rPr>
              <a:t>do dyskusji</a:t>
            </a:r>
          </a:p>
        </p:txBody>
      </p:sp>
    </p:spTree>
    <p:extLst>
      <p:ext uri="{BB962C8B-B14F-4D97-AF65-F5344CB8AC3E}">
        <p14:creationId xmlns:p14="http://schemas.microsoft.com/office/powerpoint/2010/main" val="341752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497 0.99954 L -3.95833E-6 3.7037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42" y="-499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32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mp 1">
            <a:hlinkClick r:id="" action="ppaction://media"/>
            <a:extLst>
              <a:ext uri="{FF2B5EF4-FFF2-40B4-BE49-F238E27FC236}">
                <a16:creationId xmlns:a16="http://schemas.microsoft.com/office/drawing/2014/main" id="{0B839B00-FF88-422E-A9E6-7EA5A65508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ytuł 7">
            <a:extLst>
              <a:ext uri="{FF2B5EF4-FFF2-40B4-BE49-F238E27FC236}">
                <a16:creationId xmlns:a16="http://schemas.microsoft.com/office/drawing/2014/main" id="{6C14F202-E72F-493F-B8A2-E2399510B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8950" y="2896542"/>
            <a:ext cx="8934449" cy="3403774"/>
          </a:xfrm>
        </p:spPr>
        <p:txBody>
          <a:bodyPr>
            <a:noAutofit/>
          </a:bodyPr>
          <a:lstStyle/>
          <a:p>
            <a:pPr algn="l"/>
            <a:r>
              <a:rPr lang="pl-PL" sz="4400" dirty="0"/>
              <a:t>Historiografia Polski epoki wczesnonowożytnej po 1989 roku. Historia społeczna</a:t>
            </a:r>
            <a:br>
              <a:rPr lang="pl-PL" sz="4400" dirty="0"/>
            </a:br>
            <a:r>
              <a:rPr lang="pl-PL" sz="3200" dirty="0"/>
              <a:t>(Raport Diagnostyczny)</a:t>
            </a:r>
            <a:endParaRPr lang="pl-PL" dirty="0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Podtytuł 8">
            <a:extLst>
              <a:ext uri="{FF2B5EF4-FFF2-40B4-BE49-F238E27FC236}">
                <a16:creationId xmlns:a16="http://schemas.microsoft.com/office/drawing/2014/main" id="{034A8BFD-3E3E-4591-A955-6D95EB1DB5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28950" y="2030925"/>
            <a:ext cx="7364362" cy="1398075"/>
          </a:xfrm>
        </p:spPr>
        <p:txBody>
          <a:bodyPr>
            <a:normAutofit/>
          </a:bodyPr>
          <a:lstStyle/>
          <a:p>
            <a:pPr algn="l"/>
            <a:r>
              <a:rPr lang="pl-PL" sz="6000" b="1" dirty="0">
                <a:solidFill>
                  <a:srgbClr val="E28742"/>
                </a:solidFill>
                <a:latin typeface="+mj-lt"/>
                <a:ea typeface="Lato Black" panose="020F0502020204030203" pitchFamily="34" charset="0"/>
                <a:cs typeface="Lato Black" panose="020F0502020204030203" pitchFamily="34" charset="0"/>
              </a:rPr>
              <a:t>Jacek </a:t>
            </a:r>
            <a:r>
              <a:rPr lang="pl-PL" sz="6000" b="1" dirty="0" err="1">
                <a:solidFill>
                  <a:srgbClr val="E28742"/>
                </a:solidFill>
                <a:latin typeface="+mj-lt"/>
                <a:ea typeface="Lato Black" panose="020F0502020204030203" pitchFamily="34" charset="0"/>
                <a:cs typeface="Lato Black" panose="020F0502020204030203" pitchFamily="34" charset="0"/>
              </a:rPr>
              <a:t>Wijaczka</a:t>
            </a:r>
            <a:endParaRPr lang="pl-PL" sz="6000" b="1" dirty="0">
              <a:solidFill>
                <a:srgbClr val="E28742"/>
              </a:solidFill>
              <a:latin typeface="+mj-lt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65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6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6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10"/>
                            </p:stCondLst>
                            <p:childTnLst>
                              <p:par>
                                <p:cTn id="16" presetID="2" presetClass="exit" presetSubtype="1" fill="hold" grpId="1" nodeType="afterEffect">
                                  <p:stCondLst>
                                    <p:cond delay="229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7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1" fill="hold" grpId="1" nodeType="withEffect">
                                  <p:stCondLst>
                                    <p:cond delay="259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9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9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5" grpId="1"/>
      <p:bldP spid="6" grpId="0" build="p"/>
      <p:bldP spid="6" grpI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AD4672A7-B1BB-43E0-B921-2CDC85BE4F23}"/>
              </a:ext>
            </a:extLst>
          </p:cNvPr>
          <p:cNvSpPr txBox="1"/>
          <p:nvPr/>
        </p:nvSpPr>
        <p:spPr>
          <a:xfrm>
            <a:off x="3900353" y="1092428"/>
            <a:ext cx="7909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/>
              <a:t>Historia społeczna to historia ludu </a:t>
            </a:r>
            <a:br>
              <a:rPr lang="pl-PL" sz="3200" dirty="0"/>
            </a:br>
            <a:r>
              <a:rPr lang="pl-PL" sz="3200" dirty="0"/>
              <a:t>po wydzieleniu z niej polityki.</a:t>
            </a:r>
          </a:p>
          <a:p>
            <a:endParaRPr lang="pl-PL" sz="3200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2B258FF-5CDB-4BA2-B698-04255D0DC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23220"/>
            <a:ext cx="2447925" cy="2447925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CF649D46-14BB-4B83-B26C-02DB7D72FD9C}"/>
              </a:ext>
            </a:extLst>
          </p:cNvPr>
          <p:cNvSpPr/>
          <p:nvPr/>
        </p:nvSpPr>
        <p:spPr>
          <a:xfrm>
            <a:off x="8415013" y="2477422"/>
            <a:ext cx="2203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/>
              <a:t>George M. Trevelyan</a:t>
            </a:r>
            <a:endParaRPr lang="pl-PL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9CD630EA-7073-4F94-AA7F-BD0B7ED8738C}"/>
              </a:ext>
            </a:extLst>
          </p:cNvPr>
          <p:cNvSpPr/>
          <p:nvPr/>
        </p:nvSpPr>
        <p:spPr>
          <a:xfrm>
            <a:off x="3900353" y="4047082"/>
            <a:ext cx="70047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/>
              <a:t>Historia społeczna  to  bezkształtny kontener na wszystko.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85585C06-F035-4AA0-AB92-6105FC7B4C90}"/>
              </a:ext>
            </a:extLst>
          </p:cNvPr>
          <p:cNvSpPr/>
          <p:nvPr/>
        </p:nvSpPr>
        <p:spPr>
          <a:xfrm>
            <a:off x="8415013" y="5396240"/>
            <a:ext cx="2380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err="1"/>
              <a:t>Eric</a:t>
            </a:r>
            <a:r>
              <a:rPr lang="pl-PL" dirty="0"/>
              <a:t> </a:t>
            </a:r>
            <a:r>
              <a:rPr lang="pl-PL" dirty="0" err="1"/>
              <a:t>Hobsbawm</a:t>
            </a:r>
            <a:r>
              <a:rPr lang="pl-PL" dirty="0"/>
              <a:t> (1980)</a:t>
            </a: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56DDB25C-8F79-46C7-81A3-BE11BC0B218A}"/>
              </a:ext>
            </a:extLst>
          </p:cNvPr>
          <p:cNvCxnSpPr/>
          <p:nvPr/>
        </p:nvCxnSpPr>
        <p:spPr>
          <a:xfrm>
            <a:off x="3674533" y="3429000"/>
            <a:ext cx="734906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az 5">
            <a:extLst>
              <a:ext uri="{FF2B5EF4-FFF2-40B4-BE49-F238E27FC236}">
                <a16:creationId xmlns:a16="http://schemas.microsoft.com/office/drawing/2014/main" id="{C2D5EAE3-A3C7-4B7C-B300-0354AA3D83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392" y="2585030"/>
            <a:ext cx="4448726" cy="446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2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72D6A72B-4FF8-43F0-91A8-E97F9ECEA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6339" y="1540933"/>
            <a:ext cx="8485082" cy="2472267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accent6"/>
                </a:solidFill>
              </a:rPr>
              <a:t>„</a:t>
            </a:r>
            <a:r>
              <a:rPr lang="pl-PL" b="1" dirty="0" err="1">
                <a:solidFill>
                  <a:schemeClr val="accent6"/>
                </a:solidFill>
              </a:rPr>
              <a:t>Mikrohistoria</a:t>
            </a:r>
            <a:r>
              <a:rPr lang="pl-PL" b="1" dirty="0">
                <a:solidFill>
                  <a:schemeClr val="accent6"/>
                </a:solidFill>
              </a:rPr>
              <a:t>, </a:t>
            </a:r>
            <a:br>
              <a:rPr lang="pl-PL" b="1" dirty="0">
                <a:solidFill>
                  <a:schemeClr val="accent6"/>
                </a:solidFill>
              </a:rPr>
            </a:br>
            <a:r>
              <a:rPr lang="pl-PL" b="1" dirty="0">
                <a:solidFill>
                  <a:schemeClr val="accent6"/>
                </a:solidFill>
              </a:rPr>
              <a:t>to nie znaczy patrzeć na drobiazgi, </a:t>
            </a:r>
            <a:br>
              <a:rPr lang="pl-PL" b="1" dirty="0">
                <a:solidFill>
                  <a:schemeClr val="accent6"/>
                </a:solidFill>
              </a:rPr>
            </a:br>
            <a:r>
              <a:rPr lang="pl-PL" b="1" dirty="0">
                <a:solidFill>
                  <a:schemeClr val="accent6"/>
                </a:solidFill>
              </a:rPr>
              <a:t>lecz patrzeć drobiazgowo”.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21382CF-1FC1-406C-AB42-01C75281D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0205" y="4318978"/>
            <a:ext cx="7334460" cy="1015442"/>
          </a:xfrm>
        </p:spPr>
        <p:txBody>
          <a:bodyPr/>
          <a:lstStyle/>
          <a:p>
            <a:pPr marL="0" indent="0" algn="r">
              <a:buNone/>
            </a:pPr>
            <a:r>
              <a:rPr lang="pl-PL" dirty="0"/>
              <a:t>Giovanni Levi (1990)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12D43B3-3158-4272-AD38-2F71D0269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23220"/>
            <a:ext cx="2447925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657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FD29F36-8DE9-4093-BCD3-65FAA451A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23220"/>
            <a:ext cx="2447925" cy="2447925"/>
          </a:xfrm>
          <a:prstGeom prst="rect">
            <a:avLst/>
          </a:prstGeom>
        </p:spPr>
      </p:pic>
      <p:pic>
        <p:nvPicPr>
          <p:cNvPr id="4" name="Picture 2" descr="C:\Users\IHiA UMK\Pictures\Skan_01.jpg">
            <a:extLst>
              <a:ext uri="{FF2B5EF4-FFF2-40B4-BE49-F238E27FC236}">
                <a16:creationId xmlns:a16="http://schemas.microsoft.com/office/drawing/2014/main" id="{56601C82-1021-454C-8912-3C8ECB3853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1"/>
          <a:stretch/>
        </p:blipFill>
        <p:spPr bwMode="auto">
          <a:xfrm>
            <a:off x="4638246" y="288219"/>
            <a:ext cx="4947799" cy="6163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5502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21382CF-1FC1-406C-AB42-01C75281D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3203" y="392850"/>
            <a:ext cx="8365066" cy="5332217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l-PL" dirty="0">
                <a:solidFill>
                  <a:srgbClr val="C00000"/>
                </a:solidFill>
              </a:rPr>
              <a:t>„</a:t>
            </a:r>
            <a:r>
              <a:rPr lang="pl-PL" dirty="0"/>
              <a:t>Można by powiedzieć, że to, co nas interesuje […]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to </a:t>
            </a:r>
            <a:r>
              <a:rPr lang="pl-PL" dirty="0"/>
              <a:t>problematyka tzw. pogranicza, pogranicza historii  społecznej węziej pojętej i innych specjalności historycznych – dziejów kultury, polityki, gospodarki itd.” […]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l-PL" dirty="0"/>
              <a:t>Takie pogranicza „są częstokroć terenem najbardziej owocnych badań. Można powiedzieć więcej, są terenem, gdzie krzyżują się różne punkty widzenia, różne metody, gdzie ulega wzbogaceniu kwestionariusz badawczy, rozrasta się problematyka</a:t>
            </a:r>
            <a:r>
              <a:rPr lang="pl-PL" dirty="0">
                <a:solidFill>
                  <a:srgbClr val="C00000"/>
                </a:solidFill>
              </a:rPr>
              <a:t>”</a:t>
            </a:r>
            <a:r>
              <a:rPr lang="pl-PL" dirty="0"/>
              <a:t>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76BEDF8-AE02-40CE-8670-8840185D6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23220"/>
            <a:ext cx="2447925" cy="2447925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9A23B087-F79B-4689-95FC-2C52CA94094F}"/>
              </a:ext>
            </a:extLst>
          </p:cNvPr>
          <p:cNvSpPr/>
          <p:nvPr/>
        </p:nvSpPr>
        <p:spPr>
          <a:xfrm>
            <a:off x="8647259" y="5540401"/>
            <a:ext cx="2720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Andrzej Wyczański (1976)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1E6E845-968B-43BB-8BB2-575322488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304" y="2817547"/>
            <a:ext cx="3595507" cy="361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88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21382CF-1FC1-406C-AB42-01C75281D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1067" y="1473200"/>
            <a:ext cx="8771466" cy="4216400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pl-PL" dirty="0"/>
              <a:t>Katedra Historii Gospodarczej i Społecznej,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UE </a:t>
            </a:r>
            <a:r>
              <a:rPr lang="pl-PL" dirty="0"/>
              <a:t>Kraków</a:t>
            </a:r>
          </a:p>
          <a:p>
            <a:pPr marL="342900" indent="-342900">
              <a:buAutoNum type="arabicPeriod"/>
            </a:pPr>
            <a:r>
              <a:rPr lang="pl-PL" dirty="0"/>
              <a:t>Katedra Historii Gospodarczej i Społecznej,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SGH </a:t>
            </a:r>
            <a:r>
              <a:rPr lang="pl-PL" dirty="0"/>
              <a:t>Warszawa</a:t>
            </a:r>
          </a:p>
          <a:p>
            <a:pPr marL="342900" indent="-342900">
              <a:buAutoNum type="arabicPeriod"/>
            </a:pPr>
            <a:r>
              <a:rPr lang="pl-PL" dirty="0"/>
              <a:t>Katedra Historii Społeczno-Gospodarczej, Demografii </a:t>
            </a:r>
            <a:r>
              <a:rPr lang="pl-PL" dirty="0" smtClean="0"/>
              <a:t>i </a:t>
            </a:r>
            <a:r>
              <a:rPr lang="pl-PL" dirty="0"/>
              <a:t>Statystyki., IH </a:t>
            </a:r>
            <a:r>
              <a:rPr lang="pl-PL" dirty="0" err="1"/>
              <a:t>UwB</a:t>
            </a:r>
            <a:endParaRPr lang="pl-PL" dirty="0"/>
          </a:p>
          <a:p>
            <a:pPr marL="342900" indent="-342900">
              <a:buAutoNum type="arabicPeriod"/>
            </a:pPr>
            <a:r>
              <a:rPr lang="pl-PL" dirty="0"/>
              <a:t>Zakład Historii Gospodarczej i Społecznej,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UJ </a:t>
            </a:r>
            <a:r>
              <a:rPr lang="pl-PL" dirty="0"/>
              <a:t>Kraków</a:t>
            </a:r>
          </a:p>
          <a:p>
            <a:pPr marL="342900" indent="-342900">
              <a:buAutoNum type="arabicPeriod"/>
            </a:pPr>
            <a:r>
              <a:rPr lang="pl-PL" dirty="0"/>
              <a:t>Zakład Historii Gospodarczej i </a:t>
            </a:r>
            <a:r>
              <a:rPr lang="pl-PL" dirty="0" smtClean="0"/>
              <a:t>Społecznej, </a:t>
            </a:r>
            <a:r>
              <a:rPr lang="pl-PL" dirty="0"/>
              <a:t>IH </a:t>
            </a:r>
            <a:r>
              <a:rPr lang="pl-PL" dirty="0" err="1"/>
              <a:t>URz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8F7F3A7-6BE6-40DF-94B3-58A21387B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23220"/>
            <a:ext cx="2447925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18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6E5CCC8-1D1C-4E99-BA99-306FF7FF8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14594"/>
            <a:ext cx="2447925" cy="2447925"/>
          </a:xfrm>
          <a:prstGeom prst="rect">
            <a:avLst/>
          </a:prstGeom>
        </p:spPr>
      </p:pic>
      <p:pic>
        <p:nvPicPr>
          <p:cNvPr id="7" name="Picture 2" descr="C:\Users\IHiA UMK\Pictures\Skan_02.jpg">
            <a:extLst>
              <a:ext uri="{FF2B5EF4-FFF2-40B4-BE49-F238E27FC236}">
                <a16:creationId xmlns:a16="http://schemas.microsoft.com/office/drawing/2014/main" id="{A01FD83F-66DD-44A9-93F4-3F5E051629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" b="2694"/>
          <a:stretch/>
        </p:blipFill>
        <p:spPr bwMode="auto">
          <a:xfrm>
            <a:off x="4876800" y="323732"/>
            <a:ext cx="4284134" cy="6043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42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589A360-30AC-4CF9-828D-C2B102681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23220"/>
            <a:ext cx="2447925" cy="2447925"/>
          </a:xfrm>
          <a:prstGeom prst="rect">
            <a:avLst/>
          </a:prstGeom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C4900DBF-6E95-423C-85CC-6234BE5D86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544110"/>
              </p:ext>
            </p:extLst>
          </p:nvPr>
        </p:nvGraphicFramePr>
        <p:xfrm>
          <a:off x="2958860" y="1"/>
          <a:ext cx="9233140" cy="6858004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2603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8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11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00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1697">
                <a:tc rowSpan="2"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Tom 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Liczba artykułów </a:t>
                      </a:r>
                      <a:r>
                        <a:rPr lang="pl-PL" sz="1100" dirty="0" smtClean="0">
                          <a:effectLst/>
                        </a:rPr>
                        <a:t/>
                      </a:r>
                      <a:br>
                        <a:rPr lang="pl-PL" sz="1100" dirty="0" smtClean="0">
                          <a:effectLst/>
                        </a:rPr>
                      </a:br>
                      <a:r>
                        <a:rPr lang="pl-PL" sz="1100" dirty="0" smtClean="0">
                          <a:effectLst/>
                        </a:rPr>
                        <a:t>w </a:t>
                      </a:r>
                      <a:r>
                        <a:rPr lang="pl-PL" sz="1100" dirty="0">
                          <a:effectLst/>
                        </a:rPr>
                        <a:t>tomie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 gridSpan="2"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Liczba art. dotyczących XVI-XVIII wieku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57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Ogółem 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Historia społeczna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69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51/52, 1990/1991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8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3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69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53/54/55, 1992/-1995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6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3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69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56/57, 1996/1997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3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brak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 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69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58, 1998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12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3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169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59, 1999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6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brak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 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169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60, 2000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4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brak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 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169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61, 2001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6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169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62, 2002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8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4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3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169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63, 2003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8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169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64, 2004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4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brak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 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169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65, 2005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4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169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66, 2006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6 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3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169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67, 2007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4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169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68, 2008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6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169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69, 2009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7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169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70, 2010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10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4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169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71, 2011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5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169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72, 2012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7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6169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73, 2013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10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6169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74, 2014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12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6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6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6169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75, 2015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4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4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4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6169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76, 2016*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16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4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6169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77, 2017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13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5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6169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Ogółem: 23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187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46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</a:rPr>
                        <a:t>27</a:t>
                      </a:r>
                      <a:endParaRPr lang="pl-PL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88" marR="50288" marT="0" marB="0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39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tyw pakietu Office">
  <a:themeElements>
    <a:clrScheme name="Czerwonopomarańczowy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aotyczna tekstur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1685</TotalTime>
  <Words>277</Words>
  <Application>Microsoft Office PowerPoint</Application>
  <PresentationFormat>Panoramiczny</PresentationFormat>
  <Paragraphs>150</Paragraphs>
  <Slides>14</Slides>
  <Notes>0</Notes>
  <HiddenSlides>4</HiddenSlides>
  <MMClips>1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21" baseType="lpstr">
      <vt:lpstr>Arial</vt:lpstr>
      <vt:lpstr>Calibri</vt:lpstr>
      <vt:lpstr>Georgia</vt:lpstr>
      <vt:lpstr>Lato</vt:lpstr>
      <vt:lpstr>Lato Black</vt:lpstr>
      <vt:lpstr>Times New Roman</vt:lpstr>
      <vt:lpstr>Motyw pakietu Office</vt:lpstr>
      <vt:lpstr>Prezentacja programu PowerPoint</vt:lpstr>
      <vt:lpstr>Historiografia Polski epoki wczesnonowożytnej po 1989 roku. Historia społeczna (Raport Diagnostyczny)</vt:lpstr>
      <vt:lpstr>Prezentacja programu PowerPoint</vt:lpstr>
      <vt:lpstr>„Mikrohistoria,  to nie znaczy patrzeć na drobiazgi,  lecz patrzeć drobiazgowo”.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Katarzyna Brzyska</dc:creator>
  <cp:lastModifiedBy>Łukasz Sędyka</cp:lastModifiedBy>
  <cp:revision>35</cp:revision>
  <dcterms:created xsi:type="dcterms:W3CDTF">2019-07-03T10:53:16Z</dcterms:created>
  <dcterms:modified xsi:type="dcterms:W3CDTF">2019-09-16T17:42:10Z</dcterms:modified>
</cp:coreProperties>
</file>