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6" r:id="rId3"/>
    <p:sldId id="258" r:id="rId4"/>
    <p:sldId id="261" r:id="rId5"/>
    <p:sldId id="260" r:id="rId6"/>
    <p:sldId id="259" r:id="rId7"/>
    <p:sldId id="280" r:id="rId8"/>
    <p:sldId id="281" r:id="rId9"/>
    <p:sldId id="282" r:id="rId10"/>
    <p:sldId id="283" r:id="rId11"/>
    <p:sldId id="284" r:id="rId12"/>
    <p:sldId id="285" r:id="rId13"/>
    <p:sldId id="265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zołówka i tytuł" id="{E453F06E-E3AE-4C1F-8CE6-55F0EA805084}">
          <p14:sldIdLst>
            <p14:sldId id="279"/>
            <p14:sldId id="256"/>
          </p14:sldIdLst>
        </p14:section>
        <p14:section name="Sekcja 1" id="{446F0093-DF65-46B1-91C0-4DF31E887143}">
          <p14:sldIdLst>
            <p14:sldId id="258"/>
            <p14:sldId id="261"/>
            <p14:sldId id="260"/>
            <p14:sldId id="259"/>
            <p14:sldId id="280"/>
            <p14:sldId id="281"/>
            <p14:sldId id="282"/>
            <p14:sldId id="283"/>
            <p14:sldId id="284"/>
            <p14:sldId id="285"/>
          </p14:sldIdLst>
        </p14:section>
        <p14:section name="Dyskusja" id="{2B67C4E2-4D64-4554-BCBB-21A1744D58D3}">
          <p14:sldIdLst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CFC3"/>
    <a:srgbClr val="E6E6E6"/>
    <a:srgbClr val="E28742"/>
    <a:srgbClr val="4121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3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17B912-E2E0-401B-9B5C-08B65211A56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8196B04-7909-4C76-B630-556F10E18915}">
      <dgm:prSet phldrT="[Tekst]" custT="1"/>
      <dgm:spPr>
        <a:ln w="57150"/>
      </dgm:spPr>
      <dgm:t>
        <a:bodyPr/>
        <a:lstStyle/>
        <a:p>
          <a:pPr>
            <a:lnSpc>
              <a:spcPct val="100000"/>
            </a:lnSpc>
          </a:pPr>
          <a:r>
            <a:rPr lang="pl-PL" sz="2400" b="1" dirty="0"/>
            <a:t>całokształt twórczej działalności mieszkańców </a:t>
          </a:r>
          <a:br>
            <a:rPr lang="pl-PL" sz="2400" b="1" dirty="0"/>
          </a:br>
          <a:r>
            <a:rPr lang="pl-PL" sz="2400" dirty="0"/>
            <a:t>(zarówno jednostek, jak i całych społeczności) żyjących na terenach państwa polsko-litewskiego w XVI do końca XVIII w.</a:t>
          </a:r>
        </a:p>
      </dgm:t>
    </dgm:pt>
    <dgm:pt modelId="{56437633-9FD3-4E89-B10E-50B9AA5E91B2}" type="parTrans" cxnId="{74E51EFA-F074-4725-BA40-22C700AD35F5}">
      <dgm:prSet/>
      <dgm:spPr/>
      <dgm:t>
        <a:bodyPr/>
        <a:lstStyle/>
        <a:p>
          <a:endParaRPr lang="pl-PL" sz="2400"/>
        </a:p>
      </dgm:t>
    </dgm:pt>
    <dgm:pt modelId="{A06B48FD-E5A2-479C-9710-8A88ABDAAF7D}" type="sibTrans" cxnId="{74E51EFA-F074-4725-BA40-22C700AD35F5}">
      <dgm:prSet/>
      <dgm:spPr/>
      <dgm:t>
        <a:bodyPr/>
        <a:lstStyle/>
        <a:p>
          <a:endParaRPr lang="pl-PL" sz="2400"/>
        </a:p>
      </dgm:t>
    </dgm:pt>
    <dgm:pt modelId="{43E3949E-A36D-4E59-89B4-763D26647262}">
      <dgm:prSet phldrT="[Tekst]" custT="1"/>
      <dgm:spPr/>
      <dgm:t>
        <a:bodyPr/>
        <a:lstStyle/>
        <a:p>
          <a:pPr>
            <a:lnSpc>
              <a:spcPct val="100000"/>
            </a:lnSpc>
          </a:pPr>
          <a:r>
            <a:rPr lang="pl-PL" sz="2400" b="1" dirty="0"/>
            <a:t>wszelkie wytwory sfery duchowej i ideowej </a:t>
          </a:r>
          <a:br>
            <a:rPr lang="pl-PL" sz="2400" b="1" dirty="0"/>
          </a:br>
          <a:r>
            <a:rPr lang="pl-PL" sz="2400" dirty="0"/>
            <a:t>(polityka, religia, normy społeczne, prawo, nauka i oświata) </a:t>
          </a:r>
        </a:p>
      </dgm:t>
    </dgm:pt>
    <dgm:pt modelId="{F7060C92-198E-4ADD-8725-71323D6529F2}" type="parTrans" cxnId="{1FA1DEA1-4D3F-4EEF-8D05-F8D96D77E60A}">
      <dgm:prSet/>
      <dgm:spPr/>
      <dgm:t>
        <a:bodyPr/>
        <a:lstStyle/>
        <a:p>
          <a:endParaRPr lang="pl-PL" sz="2400"/>
        </a:p>
      </dgm:t>
    </dgm:pt>
    <dgm:pt modelId="{0F3D9961-6925-4E29-9F04-651C0496A2BC}" type="sibTrans" cxnId="{1FA1DEA1-4D3F-4EEF-8D05-F8D96D77E60A}">
      <dgm:prSet/>
      <dgm:spPr/>
      <dgm:t>
        <a:bodyPr/>
        <a:lstStyle/>
        <a:p>
          <a:endParaRPr lang="pl-PL" sz="2400"/>
        </a:p>
      </dgm:t>
    </dgm:pt>
    <dgm:pt modelId="{27146D87-78E9-4F6F-9B23-34E371873F5A}">
      <dgm:prSet phldrT="[Tekst]" custT="1"/>
      <dgm:spPr/>
      <dgm:t>
        <a:bodyPr/>
        <a:lstStyle/>
        <a:p>
          <a:pPr>
            <a:lnSpc>
              <a:spcPct val="100000"/>
            </a:lnSpc>
          </a:pPr>
          <a:r>
            <a:rPr lang="pl-PL" sz="2400" b="1" dirty="0"/>
            <a:t>wszelkie wytwory materialne </a:t>
          </a:r>
          <a:br>
            <a:rPr lang="pl-PL" sz="2400" b="1" dirty="0"/>
          </a:br>
          <a:r>
            <a:rPr lang="pl-PL" sz="2400" dirty="0"/>
            <a:t>(zarówno kultury wysokiej, jak i popularnej, również szerokich warstw  społeczeństwa np. wytwory kultury chłopskiej) </a:t>
          </a:r>
        </a:p>
      </dgm:t>
    </dgm:pt>
    <dgm:pt modelId="{2EABE2DA-FFAE-4DDA-8470-89E7440117E5}" type="parTrans" cxnId="{2B20A5A9-5EE9-4229-A041-229AD77A34E3}">
      <dgm:prSet/>
      <dgm:spPr/>
      <dgm:t>
        <a:bodyPr/>
        <a:lstStyle/>
        <a:p>
          <a:endParaRPr lang="pl-PL" sz="2400"/>
        </a:p>
      </dgm:t>
    </dgm:pt>
    <dgm:pt modelId="{E6EA63A3-5AE4-48E3-8217-67FE1102D943}" type="sibTrans" cxnId="{2B20A5A9-5EE9-4229-A041-229AD77A34E3}">
      <dgm:prSet/>
      <dgm:spPr/>
      <dgm:t>
        <a:bodyPr/>
        <a:lstStyle/>
        <a:p>
          <a:endParaRPr lang="pl-PL" sz="2400"/>
        </a:p>
      </dgm:t>
    </dgm:pt>
    <dgm:pt modelId="{C7469096-2F5B-4997-AC2C-DF3554243A15}" type="pres">
      <dgm:prSet presAssocID="{CB17B912-E2E0-401B-9B5C-08B65211A56A}" presName="vert0" presStyleCnt="0">
        <dgm:presLayoutVars>
          <dgm:dir/>
          <dgm:animOne val="branch"/>
          <dgm:animLvl val="lvl"/>
        </dgm:presLayoutVars>
      </dgm:prSet>
      <dgm:spPr/>
    </dgm:pt>
    <dgm:pt modelId="{5621FF73-3543-42E5-A8E5-6FB0EA2814CB}" type="pres">
      <dgm:prSet presAssocID="{A8196B04-7909-4C76-B630-556F10E18915}" presName="thickLine" presStyleLbl="alignNode1" presStyleIdx="0" presStyleCnt="3"/>
      <dgm:spPr/>
    </dgm:pt>
    <dgm:pt modelId="{629E3B7D-97D5-4B5E-AFCE-31824BB1C661}" type="pres">
      <dgm:prSet presAssocID="{A8196B04-7909-4C76-B630-556F10E18915}" presName="horz1" presStyleCnt="0"/>
      <dgm:spPr/>
    </dgm:pt>
    <dgm:pt modelId="{72494FC1-092A-4964-9CE0-2022EB6EB474}" type="pres">
      <dgm:prSet presAssocID="{A8196B04-7909-4C76-B630-556F10E18915}" presName="tx1" presStyleLbl="revTx" presStyleIdx="0" presStyleCnt="3" custScaleY="66998"/>
      <dgm:spPr/>
    </dgm:pt>
    <dgm:pt modelId="{68BB626C-6018-43CA-AAC3-5F638F0D9084}" type="pres">
      <dgm:prSet presAssocID="{A8196B04-7909-4C76-B630-556F10E18915}" presName="vert1" presStyleCnt="0"/>
      <dgm:spPr/>
    </dgm:pt>
    <dgm:pt modelId="{F4F6A987-8433-40CF-B861-68CE622FB11B}" type="pres">
      <dgm:prSet presAssocID="{43E3949E-A36D-4E59-89B4-763D26647262}" presName="thickLine" presStyleLbl="alignNode1" presStyleIdx="1" presStyleCnt="3"/>
      <dgm:spPr/>
    </dgm:pt>
    <dgm:pt modelId="{EC200D2E-D0CC-445E-ABC3-1C18E5578875}" type="pres">
      <dgm:prSet presAssocID="{43E3949E-A36D-4E59-89B4-763D26647262}" presName="horz1" presStyleCnt="0"/>
      <dgm:spPr/>
    </dgm:pt>
    <dgm:pt modelId="{337080FE-8EA4-43C9-8EBF-657CBAE0E4B6}" type="pres">
      <dgm:prSet presAssocID="{43E3949E-A36D-4E59-89B4-763D26647262}" presName="tx1" presStyleLbl="revTx" presStyleIdx="1" presStyleCnt="3" custScaleY="55396"/>
      <dgm:spPr/>
    </dgm:pt>
    <dgm:pt modelId="{3800A86B-6699-409B-B2A3-2C46A30056AB}" type="pres">
      <dgm:prSet presAssocID="{43E3949E-A36D-4E59-89B4-763D26647262}" presName="vert1" presStyleCnt="0"/>
      <dgm:spPr/>
    </dgm:pt>
    <dgm:pt modelId="{2F19D561-C872-4BFE-A606-9798A96311EF}" type="pres">
      <dgm:prSet presAssocID="{27146D87-78E9-4F6F-9B23-34E371873F5A}" presName="thickLine" presStyleLbl="alignNode1" presStyleIdx="2" presStyleCnt="3"/>
      <dgm:spPr/>
    </dgm:pt>
    <dgm:pt modelId="{D5C24893-2333-481D-8772-9C2E9F15F246}" type="pres">
      <dgm:prSet presAssocID="{27146D87-78E9-4F6F-9B23-34E371873F5A}" presName="horz1" presStyleCnt="0"/>
      <dgm:spPr/>
    </dgm:pt>
    <dgm:pt modelId="{EAB868C2-100D-4CCB-8C45-95960C78DEA8}" type="pres">
      <dgm:prSet presAssocID="{27146D87-78E9-4F6F-9B23-34E371873F5A}" presName="tx1" presStyleLbl="revTx" presStyleIdx="2" presStyleCnt="3" custScaleY="64474"/>
      <dgm:spPr/>
    </dgm:pt>
    <dgm:pt modelId="{A9A3A640-E958-4BCD-B313-2B63E239B810}" type="pres">
      <dgm:prSet presAssocID="{27146D87-78E9-4F6F-9B23-34E371873F5A}" presName="vert1" presStyleCnt="0"/>
      <dgm:spPr/>
    </dgm:pt>
  </dgm:ptLst>
  <dgm:cxnLst>
    <dgm:cxn modelId="{1FA1DEA1-4D3F-4EEF-8D05-F8D96D77E60A}" srcId="{CB17B912-E2E0-401B-9B5C-08B65211A56A}" destId="{43E3949E-A36D-4E59-89B4-763D26647262}" srcOrd="1" destOrd="0" parTransId="{F7060C92-198E-4ADD-8725-71323D6529F2}" sibTransId="{0F3D9961-6925-4E29-9F04-651C0496A2BC}"/>
    <dgm:cxn modelId="{631E78A3-1BBE-400D-A672-9C3EEF2AA262}" type="presOf" srcId="{27146D87-78E9-4F6F-9B23-34E371873F5A}" destId="{EAB868C2-100D-4CCB-8C45-95960C78DEA8}" srcOrd="0" destOrd="0" presId="urn:microsoft.com/office/officeart/2008/layout/LinedList"/>
    <dgm:cxn modelId="{2B20A5A9-5EE9-4229-A041-229AD77A34E3}" srcId="{CB17B912-E2E0-401B-9B5C-08B65211A56A}" destId="{27146D87-78E9-4F6F-9B23-34E371873F5A}" srcOrd="2" destOrd="0" parTransId="{2EABE2DA-FFAE-4DDA-8470-89E7440117E5}" sibTransId="{E6EA63A3-5AE4-48E3-8217-67FE1102D943}"/>
    <dgm:cxn modelId="{03D702DD-01C2-4020-9E92-678496E9465B}" type="presOf" srcId="{A8196B04-7909-4C76-B630-556F10E18915}" destId="{72494FC1-092A-4964-9CE0-2022EB6EB474}" srcOrd="0" destOrd="0" presId="urn:microsoft.com/office/officeart/2008/layout/LinedList"/>
    <dgm:cxn modelId="{896951E0-048C-48C3-AEC5-FD348F78C416}" type="presOf" srcId="{43E3949E-A36D-4E59-89B4-763D26647262}" destId="{337080FE-8EA4-43C9-8EBF-657CBAE0E4B6}" srcOrd="0" destOrd="0" presId="urn:microsoft.com/office/officeart/2008/layout/LinedList"/>
    <dgm:cxn modelId="{50C600F2-92B2-46DE-B096-559A44403FFA}" type="presOf" srcId="{CB17B912-E2E0-401B-9B5C-08B65211A56A}" destId="{C7469096-2F5B-4997-AC2C-DF3554243A15}" srcOrd="0" destOrd="0" presId="urn:microsoft.com/office/officeart/2008/layout/LinedList"/>
    <dgm:cxn modelId="{74E51EFA-F074-4725-BA40-22C700AD35F5}" srcId="{CB17B912-E2E0-401B-9B5C-08B65211A56A}" destId="{A8196B04-7909-4C76-B630-556F10E18915}" srcOrd="0" destOrd="0" parTransId="{56437633-9FD3-4E89-B10E-50B9AA5E91B2}" sibTransId="{A06B48FD-E5A2-479C-9710-8A88ABDAAF7D}"/>
    <dgm:cxn modelId="{401329EF-DEDB-4AB2-B773-32003A53912A}" type="presParOf" srcId="{C7469096-2F5B-4997-AC2C-DF3554243A15}" destId="{5621FF73-3543-42E5-A8E5-6FB0EA2814CB}" srcOrd="0" destOrd="0" presId="urn:microsoft.com/office/officeart/2008/layout/LinedList"/>
    <dgm:cxn modelId="{82E77EB1-DCE7-47E9-B052-158C3904D3CC}" type="presParOf" srcId="{C7469096-2F5B-4997-AC2C-DF3554243A15}" destId="{629E3B7D-97D5-4B5E-AFCE-31824BB1C661}" srcOrd="1" destOrd="0" presId="urn:microsoft.com/office/officeart/2008/layout/LinedList"/>
    <dgm:cxn modelId="{86D35B8D-BCD7-4427-B24C-A25D8196DA37}" type="presParOf" srcId="{629E3B7D-97D5-4B5E-AFCE-31824BB1C661}" destId="{72494FC1-092A-4964-9CE0-2022EB6EB474}" srcOrd="0" destOrd="0" presId="urn:microsoft.com/office/officeart/2008/layout/LinedList"/>
    <dgm:cxn modelId="{4DDB8E7C-7969-4665-92E3-6BF2C90EC451}" type="presParOf" srcId="{629E3B7D-97D5-4B5E-AFCE-31824BB1C661}" destId="{68BB626C-6018-43CA-AAC3-5F638F0D9084}" srcOrd="1" destOrd="0" presId="urn:microsoft.com/office/officeart/2008/layout/LinedList"/>
    <dgm:cxn modelId="{95D4C3B4-BD86-442E-BF53-F1137E2039CD}" type="presParOf" srcId="{C7469096-2F5B-4997-AC2C-DF3554243A15}" destId="{F4F6A987-8433-40CF-B861-68CE622FB11B}" srcOrd="2" destOrd="0" presId="urn:microsoft.com/office/officeart/2008/layout/LinedList"/>
    <dgm:cxn modelId="{B242CFCD-A0B6-4E2C-BD5F-F147518D3C95}" type="presParOf" srcId="{C7469096-2F5B-4997-AC2C-DF3554243A15}" destId="{EC200D2E-D0CC-445E-ABC3-1C18E5578875}" srcOrd="3" destOrd="0" presId="urn:microsoft.com/office/officeart/2008/layout/LinedList"/>
    <dgm:cxn modelId="{3A1E392F-A20A-4311-B5E8-8C67AD215B0D}" type="presParOf" srcId="{EC200D2E-D0CC-445E-ABC3-1C18E5578875}" destId="{337080FE-8EA4-43C9-8EBF-657CBAE0E4B6}" srcOrd="0" destOrd="0" presId="urn:microsoft.com/office/officeart/2008/layout/LinedList"/>
    <dgm:cxn modelId="{B40ED16F-048E-4F48-A2B8-719B49825808}" type="presParOf" srcId="{EC200D2E-D0CC-445E-ABC3-1C18E5578875}" destId="{3800A86B-6699-409B-B2A3-2C46A30056AB}" srcOrd="1" destOrd="0" presId="urn:microsoft.com/office/officeart/2008/layout/LinedList"/>
    <dgm:cxn modelId="{9DBD8C92-8C4F-4ECB-A3EC-97EDAE04AC2A}" type="presParOf" srcId="{C7469096-2F5B-4997-AC2C-DF3554243A15}" destId="{2F19D561-C872-4BFE-A606-9798A96311EF}" srcOrd="4" destOrd="0" presId="urn:microsoft.com/office/officeart/2008/layout/LinedList"/>
    <dgm:cxn modelId="{6693BADE-7D35-449D-AEC7-9E449D0B41B5}" type="presParOf" srcId="{C7469096-2F5B-4997-AC2C-DF3554243A15}" destId="{D5C24893-2333-481D-8772-9C2E9F15F246}" srcOrd="5" destOrd="0" presId="urn:microsoft.com/office/officeart/2008/layout/LinedList"/>
    <dgm:cxn modelId="{3037C33D-7964-4B5B-86C8-1733286A7584}" type="presParOf" srcId="{D5C24893-2333-481D-8772-9C2E9F15F246}" destId="{EAB868C2-100D-4CCB-8C45-95960C78DEA8}" srcOrd="0" destOrd="0" presId="urn:microsoft.com/office/officeart/2008/layout/LinedList"/>
    <dgm:cxn modelId="{EB6164DF-0FEC-4AC8-BBDD-A7EE150EB119}" type="presParOf" srcId="{D5C24893-2333-481D-8772-9C2E9F15F246}" destId="{A9A3A640-E958-4BCD-B313-2B63E239B810}" srcOrd="1" destOrd="0" presId="urn:microsoft.com/office/officeart/2008/layout/LinedList"/>
  </dgm:cxnLst>
  <dgm:bg/>
  <dgm:whole>
    <a:ln w="76200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17B912-E2E0-401B-9B5C-08B65211A56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8196B04-7909-4C76-B630-556F10E18915}">
      <dgm:prSet phldrT="[Tekst]" custT="1"/>
      <dgm:spPr>
        <a:ln w="57150"/>
      </dgm:spPr>
      <dgm:t>
        <a:bodyPr/>
        <a:lstStyle/>
        <a:p>
          <a:pPr>
            <a:lnSpc>
              <a:spcPct val="100000"/>
            </a:lnSpc>
          </a:pPr>
          <a:r>
            <a:rPr lang="pl-PL" sz="2400" dirty="0"/>
            <a:t>Odstąpienie od łączenia dziejów nowożytnych z XIX i XX w.</a:t>
          </a:r>
        </a:p>
      </dgm:t>
    </dgm:pt>
    <dgm:pt modelId="{56437633-9FD3-4E89-B10E-50B9AA5E91B2}" type="parTrans" cxnId="{74E51EFA-F074-4725-BA40-22C700AD35F5}">
      <dgm:prSet/>
      <dgm:spPr/>
      <dgm:t>
        <a:bodyPr/>
        <a:lstStyle/>
        <a:p>
          <a:endParaRPr lang="pl-PL" sz="2400"/>
        </a:p>
      </dgm:t>
    </dgm:pt>
    <dgm:pt modelId="{A06B48FD-E5A2-479C-9710-8A88ABDAAF7D}" type="sibTrans" cxnId="{74E51EFA-F074-4725-BA40-22C700AD35F5}">
      <dgm:prSet/>
      <dgm:spPr/>
      <dgm:t>
        <a:bodyPr/>
        <a:lstStyle/>
        <a:p>
          <a:endParaRPr lang="pl-PL" sz="2400"/>
        </a:p>
      </dgm:t>
    </dgm:pt>
    <dgm:pt modelId="{43E3949E-A36D-4E59-89B4-763D26647262}">
      <dgm:prSet phldrT="[Tekst]" custT="1"/>
      <dgm:spPr/>
      <dgm:t>
        <a:bodyPr/>
        <a:lstStyle/>
        <a:p>
          <a:pPr>
            <a:lnSpc>
              <a:spcPct val="100000"/>
            </a:lnSpc>
          </a:pPr>
          <a:r>
            <a:rPr lang="pl-PL" sz="2400" dirty="0"/>
            <a:t>powstanie nowoczesnych syntez z zakresu społecznej historii sztuki, architektury (budownictwa i urbanistyki), literatury, muzyki, oświaty i szkolnictwa oraz religii</a:t>
          </a:r>
        </a:p>
      </dgm:t>
    </dgm:pt>
    <dgm:pt modelId="{F7060C92-198E-4ADD-8725-71323D6529F2}" type="parTrans" cxnId="{1FA1DEA1-4D3F-4EEF-8D05-F8D96D77E60A}">
      <dgm:prSet/>
      <dgm:spPr/>
      <dgm:t>
        <a:bodyPr/>
        <a:lstStyle/>
        <a:p>
          <a:endParaRPr lang="pl-PL" sz="2400"/>
        </a:p>
      </dgm:t>
    </dgm:pt>
    <dgm:pt modelId="{0F3D9961-6925-4E29-9F04-651C0496A2BC}" type="sibTrans" cxnId="{1FA1DEA1-4D3F-4EEF-8D05-F8D96D77E60A}">
      <dgm:prSet/>
      <dgm:spPr/>
      <dgm:t>
        <a:bodyPr/>
        <a:lstStyle/>
        <a:p>
          <a:endParaRPr lang="pl-PL" sz="2400"/>
        </a:p>
      </dgm:t>
    </dgm:pt>
    <dgm:pt modelId="{27146D87-78E9-4F6F-9B23-34E371873F5A}">
      <dgm:prSet phldrT="[Tekst]" custT="1"/>
      <dgm:spPr/>
      <dgm:t>
        <a:bodyPr/>
        <a:lstStyle/>
        <a:p>
          <a:pPr>
            <a:lnSpc>
              <a:spcPct val="100000"/>
            </a:lnSpc>
          </a:pPr>
          <a:r>
            <a:rPr lang="pl-PL" sz="2400" dirty="0"/>
            <a:t>utworzenie interdyscyplinarnego i międzynarodowego zespołu badawczego reprezentującego najważniejsze narodowości zamieszkujące tereny nowożytnej Rzeczpospolitej, czyli Polaków, Białorusinów, Litwinów, Niemców, Ukraińców i Żydów</a:t>
          </a:r>
        </a:p>
      </dgm:t>
    </dgm:pt>
    <dgm:pt modelId="{2EABE2DA-FFAE-4DDA-8470-89E7440117E5}" type="parTrans" cxnId="{2B20A5A9-5EE9-4229-A041-229AD77A34E3}">
      <dgm:prSet/>
      <dgm:spPr/>
      <dgm:t>
        <a:bodyPr/>
        <a:lstStyle/>
        <a:p>
          <a:endParaRPr lang="pl-PL" sz="2400"/>
        </a:p>
      </dgm:t>
    </dgm:pt>
    <dgm:pt modelId="{E6EA63A3-5AE4-48E3-8217-67FE1102D943}" type="sibTrans" cxnId="{2B20A5A9-5EE9-4229-A041-229AD77A34E3}">
      <dgm:prSet/>
      <dgm:spPr/>
      <dgm:t>
        <a:bodyPr/>
        <a:lstStyle/>
        <a:p>
          <a:endParaRPr lang="pl-PL" sz="2400"/>
        </a:p>
      </dgm:t>
    </dgm:pt>
    <dgm:pt modelId="{C7469096-2F5B-4997-AC2C-DF3554243A15}" type="pres">
      <dgm:prSet presAssocID="{CB17B912-E2E0-401B-9B5C-08B65211A56A}" presName="vert0" presStyleCnt="0">
        <dgm:presLayoutVars>
          <dgm:dir/>
          <dgm:animOne val="branch"/>
          <dgm:animLvl val="lvl"/>
        </dgm:presLayoutVars>
      </dgm:prSet>
      <dgm:spPr/>
    </dgm:pt>
    <dgm:pt modelId="{5621FF73-3543-42E5-A8E5-6FB0EA2814CB}" type="pres">
      <dgm:prSet presAssocID="{A8196B04-7909-4C76-B630-556F10E18915}" presName="thickLine" presStyleLbl="alignNode1" presStyleIdx="0" presStyleCnt="3"/>
      <dgm:spPr/>
    </dgm:pt>
    <dgm:pt modelId="{629E3B7D-97D5-4B5E-AFCE-31824BB1C661}" type="pres">
      <dgm:prSet presAssocID="{A8196B04-7909-4C76-B630-556F10E18915}" presName="horz1" presStyleCnt="0"/>
      <dgm:spPr/>
    </dgm:pt>
    <dgm:pt modelId="{72494FC1-092A-4964-9CE0-2022EB6EB474}" type="pres">
      <dgm:prSet presAssocID="{A8196B04-7909-4C76-B630-556F10E18915}" presName="tx1" presStyleLbl="revTx" presStyleIdx="0" presStyleCnt="3" custScaleY="30828"/>
      <dgm:spPr/>
    </dgm:pt>
    <dgm:pt modelId="{68BB626C-6018-43CA-AAC3-5F638F0D9084}" type="pres">
      <dgm:prSet presAssocID="{A8196B04-7909-4C76-B630-556F10E18915}" presName="vert1" presStyleCnt="0"/>
      <dgm:spPr/>
    </dgm:pt>
    <dgm:pt modelId="{F4F6A987-8433-40CF-B861-68CE622FB11B}" type="pres">
      <dgm:prSet presAssocID="{43E3949E-A36D-4E59-89B4-763D26647262}" presName="thickLine" presStyleLbl="alignNode1" presStyleIdx="1" presStyleCnt="3"/>
      <dgm:spPr/>
    </dgm:pt>
    <dgm:pt modelId="{EC200D2E-D0CC-445E-ABC3-1C18E5578875}" type="pres">
      <dgm:prSet presAssocID="{43E3949E-A36D-4E59-89B4-763D26647262}" presName="horz1" presStyleCnt="0"/>
      <dgm:spPr/>
    </dgm:pt>
    <dgm:pt modelId="{337080FE-8EA4-43C9-8EBF-657CBAE0E4B6}" type="pres">
      <dgm:prSet presAssocID="{43E3949E-A36D-4E59-89B4-763D26647262}" presName="tx1" presStyleLbl="revTx" presStyleIdx="1" presStyleCnt="3" custScaleY="55396"/>
      <dgm:spPr/>
    </dgm:pt>
    <dgm:pt modelId="{3800A86B-6699-409B-B2A3-2C46A30056AB}" type="pres">
      <dgm:prSet presAssocID="{43E3949E-A36D-4E59-89B4-763D26647262}" presName="vert1" presStyleCnt="0"/>
      <dgm:spPr/>
    </dgm:pt>
    <dgm:pt modelId="{2F19D561-C872-4BFE-A606-9798A96311EF}" type="pres">
      <dgm:prSet presAssocID="{27146D87-78E9-4F6F-9B23-34E371873F5A}" presName="thickLine" presStyleLbl="alignNode1" presStyleIdx="2" presStyleCnt="3"/>
      <dgm:spPr/>
    </dgm:pt>
    <dgm:pt modelId="{D5C24893-2333-481D-8772-9C2E9F15F246}" type="pres">
      <dgm:prSet presAssocID="{27146D87-78E9-4F6F-9B23-34E371873F5A}" presName="horz1" presStyleCnt="0"/>
      <dgm:spPr/>
    </dgm:pt>
    <dgm:pt modelId="{EAB868C2-100D-4CCB-8C45-95960C78DEA8}" type="pres">
      <dgm:prSet presAssocID="{27146D87-78E9-4F6F-9B23-34E371873F5A}" presName="tx1" presStyleLbl="revTx" presStyleIdx="2" presStyleCnt="3" custScaleY="64474"/>
      <dgm:spPr/>
    </dgm:pt>
    <dgm:pt modelId="{A9A3A640-E958-4BCD-B313-2B63E239B810}" type="pres">
      <dgm:prSet presAssocID="{27146D87-78E9-4F6F-9B23-34E371873F5A}" presName="vert1" presStyleCnt="0"/>
      <dgm:spPr/>
    </dgm:pt>
  </dgm:ptLst>
  <dgm:cxnLst>
    <dgm:cxn modelId="{1FA1DEA1-4D3F-4EEF-8D05-F8D96D77E60A}" srcId="{CB17B912-E2E0-401B-9B5C-08B65211A56A}" destId="{43E3949E-A36D-4E59-89B4-763D26647262}" srcOrd="1" destOrd="0" parTransId="{F7060C92-198E-4ADD-8725-71323D6529F2}" sibTransId="{0F3D9961-6925-4E29-9F04-651C0496A2BC}"/>
    <dgm:cxn modelId="{631E78A3-1BBE-400D-A672-9C3EEF2AA262}" type="presOf" srcId="{27146D87-78E9-4F6F-9B23-34E371873F5A}" destId="{EAB868C2-100D-4CCB-8C45-95960C78DEA8}" srcOrd="0" destOrd="0" presId="urn:microsoft.com/office/officeart/2008/layout/LinedList"/>
    <dgm:cxn modelId="{2B20A5A9-5EE9-4229-A041-229AD77A34E3}" srcId="{CB17B912-E2E0-401B-9B5C-08B65211A56A}" destId="{27146D87-78E9-4F6F-9B23-34E371873F5A}" srcOrd="2" destOrd="0" parTransId="{2EABE2DA-FFAE-4DDA-8470-89E7440117E5}" sibTransId="{E6EA63A3-5AE4-48E3-8217-67FE1102D943}"/>
    <dgm:cxn modelId="{03D702DD-01C2-4020-9E92-678496E9465B}" type="presOf" srcId="{A8196B04-7909-4C76-B630-556F10E18915}" destId="{72494FC1-092A-4964-9CE0-2022EB6EB474}" srcOrd="0" destOrd="0" presId="urn:microsoft.com/office/officeart/2008/layout/LinedList"/>
    <dgm:cxn modelId="{896951E0-048C-48C3-AEC5-FD348F78C416}" type="presOf" srcId="{43E3949E-A36D-4E59-89B4-763D26647262}" destId="{337080FE-8EA4-43C9-8EBF-657CBAE0E4B6}" srcOrd="0" destOrd="0" presId="urn:microsoft.com/office/officeart/2008/layout/LinedList"/>
    <dgm:cxn modelId="{50C600F2-92B2-46DE-B096-559A44403FFA}" type="presOf" srcId="{CB17B912-E2E0-401B-9B5C-08B65211A56A}" destId="{C7469096-2F5B-4997-AC2C-DF3554243A15}" srcOrd="0" destOrd="0" presId="urn:microsoft.com/office/officeart/2008/layout/LinedList"/>
    <dgm:cxn modelId="{74E51EFA-F074-4725-BA40-22C700AD35F5}" srcId="{CB17B912-E2E0-401B-9B5C-08B65211A56A}" destId="{A8196B04-7909-4C76-B630-556F10E18915}" srcOrd="0" destOrd="0" parTransId="{56437633-9FD3-4E89-B10E-50B9AA5E91B2}" sibTransId="{A06B48FD-E5A2-479C-9710-8A88ABDAAF7D}"/>
    <dgm:cxn modelId="{401329EF-DEDB-4AB2-B773-32003A53912A}" type="presParOf" srcId="{C7469096-2F5B-4997-AC2C-DF3554243A15}" destId="{5621FF73-3543-42E5-A8E5-6FB0EA2814CB}" srcOrd="0" destOrd="0" presId="urn:microsoft.com/office/officeart/2008/layout/LinedList"/>
    <dgm:cxn modelId="{82E77EB1-DCE7-47E9-B052-158C3904D3CC}" type="presParOf" srcId="{C7469096-2F5B-4997-AC2C-DF3554243A15}" destId="{629E3B7D-97D5-4B5E-AFCE-31824BB1C661}" srcOrd="1" destOrd="0" presId="urn:microsoft.com/office/officeart/2008/layout/LinedList"/>
    <dgm:cxn modelId="{86D35B8D-BCD7-4427-B24C-A25D8196DA37}" type="presParOf" srcId="{629E3B7D-97D5-4B5E-AFCE-31824BB1C661}" destId="{72494FC1-092A-4964-9CE0-2022EB6EB474}" srcOrd="0" destOrd="0" presId="urn:microsoft.com/office/officeart/2008/layout/LinedList"/>
    <dgm:cxn modelId="{4DDB8E7C-7969-4665-92E3-6BF2C90EC451}" type="presParOf" srcId="{629E3B7D-97D5-4B5E-AFCE-31824BB1C661}" destId="{68BB626C-6018-43CA-AAC3-5F638F0D9084}" srcOrd="1" destOrd="0" presId="urn:microsoft.com/office/officeart/2008/layout/LinedList"/>
    <dgm:cxn modelId="{95D4C3B4-BD86-442E-BF53-F1137E2039CD}" type="presParOf" srcId="{C7469096-2F5B-4997-AC2C-DF3554243A15}" destId="{F4F6A987-8433-40CF-B861-68CE622FB11B}" srcOrd="2" destOrd="0" presId="urn:microsoft.com/office/officeart/2008/layout/LinedList"/>
    <dgm:cxn modelId="{B242CFCD-A0B6-4E2C-BD5F-F147518D3C95}" type="presParOf" srcId="{C7469096-2F5B-4997-AC2C-DF3554243A15}" destId="{EC200D2E-D0CC-445E-ABC3-1C18E5578875}" srcOrd="3" destOrd="0" presId="urn:microsoft.com/office/officeart/2008/layout/LinedList"/>
    <dgm:cxn modelId="{3A1E392F-A20A-4311-B5E8-8C67AD215B0D}" type="presParOf" srcId="{EC200D2E-D0CC-445E-ABC3-1C18E5578875}" destId="{337080FE-8EA4-43C9-8EBF-657CBAE0E4B6}" srcOrd="0" destOrd="0" presId="urn:microsoft.com/office/officeart/2008/layout/LinedList"/>
    <dgm:cxn modelId="{B40ED16F-048E-4F48-A2B8-719B49825808}" type="presParOf" srcId="{EC200D2E-D0CC-445E-ABC3-1C18E5578875}" destId="{3800A86B-6699-409B-B2A3-2C46A30056AB}" srcOrd="1" destOrd="0" presId="urn:microsoft.com/office/officeart/2008/layout/LinedList"/>
    <dgm:cxn modelId="{9DBD8C92-8C4F-4ECB-A3EC-97EDAE04AC2A}" type="presParOf" srcId="{C7469096-2F5B-4997-AC2C-DF3554243A15}" destId="{2F19D561-C872-4BFE-A606-9798A96311EF}" srcOrd="4" destOrd="0" presId="urn:microsoft.com/office/officeart/2008/layout/LinedList"/>
    <dgm:cxn modelId="{6693BADE-7D35-449D-AEC7-9E449D0B41B5}" type="presParOf" srcId="{C7469096-2F5B-4997-AC2C-DF3554243A15}" destId="{D5C24893-2333-481D-8772-9C2E9F15F246}" srcOrd="5" destOrd="0" presId="urn:microsoft.com/office/officeart/2008/layout/LinedList"/>
    <dgm:cxn modelId="{3037C33D-7964-4B5B-86C8-1733286A7584}" type="presParOf" srcId="{D5C24893-2333-481D-8772-9C2E9F15F246}" destId="{EAB868C2-100D-4CCB-8C45-95960C78DEA8}" srcOrd="0" destOrd="0" presId="urn:microsoft.com/office/officeart/2008/layout/LinedList"/>
    <dgm:cxn modelId="{EB6164DF-0FEC-4AC8-BBDD-A7EE150EB119}" type="presParOf" srcId="{D5C24893-2333-481D-8772-9C2E9F15F246}" destId="{A9A3A640-E958-4BCD-B313-2B63E239B810}" srcOrd="1" destOrd="0" presId="urn:microsoft.com/office/officeart/2008/layout/LinedList"/>
  </dgm:cxnLst>
  <dgm:bg/>
  <dgm:whole>
    <a:ln w="76200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21FF73-3543-42E5-A8E5-6FB0EA2814CB}">
      <dsp:nvSpPr>
        <dsp:cNvPr id="0" name=""/>
        <dsp:cNvSpPr/>
      </dsp:nvSpPr>
      <dsp:spPr>
        <a:xfrm>
          <a:off x="0" y="3868"/>
          <a:ext cx="86316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94FC1-092A-4964-9CE0-2022EB6EB474}">
      <dsp:nvSpPr>
        <dsp:cNvPr id="0" name=""/>
        <dsp:cNvSpPr/>
      </dsp:nvSpPr>
      <dsp:spPr>
        <a:xfrm>
          <a:off x="0" y="3868"/>
          <a:ext cx="8631685" cy="1547842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całokształt twórczej działalności mieszkańców </a:t>
          </a:r>
          <a:br>
            <a:rPr lang="pl-PL" sz="2400" b="1" kern="1200" dirty="0"/>
          </a:br>
          <a:r>
            <a:rPr lang="pl-PL" sz="2400" kern="1200" dirty="0"/>
            <a:t>(zarówno jednostek, jak i całych społeczności) żyjących na terenach państwa polsko-litewskiego w XVI do końca XVIII w.</a:t>
          </a:r>
        </a:p>
      </dsp:txBody>
      <dsp:txXfrm>
        <a:off x="0" y="3868"/>
        <a:ext cx="8631685" cy="1547842"/>
      </dsp:txXfrm>
    </dsp:sp>
    <dsp:sp modelId="{F4F6A987-8433-40CF-B861-68CE622FB11B}">
      <dsp:nvSpPr>
        <dsp:cNvPr id="0" name=""/>
        <dsp:cNvSpPr/>
      </dsp:nvSpPr>
      <dsp:spPr>
        <a:xfrm>
          <a:off x="0" y="1551711"/>
          <a:ext cx="86316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7080FE-8EA4-43C9-8EBF-657CBAE0E4B6}">
      <dsp:nvSpPr>
        <dsp:cNvPr id="0" name=""/>
        <dsp:cNvSpPr/>
      </dsp:nvSpPr>
      <dsp:spPr>
        <a:xfrm>
          <a:off x="0" y="1551711"/>
          <a:ext cx="8631685" cy="127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wszelkie wytwory sfery duchowej i ideowej </a:t>
          </a:r>
          <a:br>
            <a:rPr lang="pl-PL" sz="2400" b="1" kern="1200" dirty="0"/>
          </a:br>
          <a:r>
            <a:rPr lang="pl-PL" sz="2400" kern="1200" dirty="0"/>
            <a:t>(polityka, religia, normy społeczne, prawo, nauka i oświata) </a:t>
          </a:r>
        </a:p>
      </dsp:txBody>
      <dsp:txXfrm>
        <a:off x="0" y="1551711"/>
        <a:ext cx="8631685" cy="1279803"/>
      </dsp:txXfrm>
    </dsp:sp>
    <dsp:sp modelId="{2F19D561-C872-4BFE-A606-9798A96311EF}">
      <dsp:nvSpPr>
        <dsp:cNvPr id="0" name=""/>
        <dsp:cNvSpPr/>
      </dsp:nvSpPr>
      <dsp:spPr>
        <a:xfrm>
          <a:off x="0" y="2831515"/>
          <a:ext cx="86316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B868C2-100D-4CCB-8C45-95960C78DEA8}">
      <dsp:nvSpPr>
        <dsp:cNvPr id="0" name=""/>
        <dsp:cNvSpPr/>
      </dsp:nvSpPr>
      <dsp:spPr>
        <a:xfrm>
          <a:off x="0" y="2831515"/>
          <a:ext cx="8631685" cy="1489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wszelkie wytwory materialne </a:t>
          </a:r>
          <a:br>
            <a:rPr lang="pl-PL" sz="2400" b="1" kern="1200" dirty="0"/>
          </a:br>
          <a:r>
            <a:rPr lang="pl-PL" sz="2400" kern="1200" dirty="0"/>
            <a:t>(zarówno kultury wysokiej, jak i popularnej, również szerokich warstw  społeczeństwa np. wytwory kultury chłopskiej) </a:t>
          </a:r>
        </a:p>
      </dsp:txBody>
      <dsp:txXfrm>
        <a:off x="0" y="2831515"/>
        <a:ext cx="8631685" cy="14895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21FF73-3543-42E5-A8E5-6FB0EA2814CB}">
      <dsp:nvSpPr>
        <dsp:cNvPr id="0" name=""/>
        <dsp:cNvSpPr/>
      </dsp:nvSpPr>
      <dsp:spPr>
        <a:xfrm>
          <a:off x="0" y="1606"/>
          <a:ext cx="86316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94FC1-092A-4964-9CE0-2022EB6EB474}">
      <dsp:nvSpPr>
        <dsp:cNvPr id="0" name=""/>
        <dsp:cNvSpPr/>
      </dsp:nvSpPr>
      <dsp:spPr>
        <a:xfrm>
          <a:off x="0" y="1606"/>
          <a:ext cx="8631685" cy="884082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Odstąpienie od łączenia dziejów nowożytnych z XIX i XX w.</a:t>
          </a:r>
        </a:p>
      </dsp:txBody>
      <dsp:txXfrm>
        <a:off x="0" y="1606"/>
        <a:ext cx="8631685" cy="884082"/>
      </dsp:txXfrm>
    </dsp:sp>
    <dsp:sp modelId="{F4F6A987-8433-40CF-B861-68CE622FB11B}">
      <dsp:nvSpPr>
        <dsp:cNvPr id="0" name=""/>
        <dsp:cNvSpPr/>
      </dsp:nvSpPr>
      <dsp:spPr>
        <a:xfrm>
          <a:off x="0" y="885688"/>
          <a:ext cx="86316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7080FE-8EA4-43C9-8EBF-657CBAE0E4B6}">
      <dsp:nvSpPr>
        <dsp:cNvPr id="0" name=""/>
        <dsp:cNvSpPr/>
      </dsp:nvSpPr>
      <dsp:spPr>
        <a:xfrm>
          <a:off x="0" y="885688"/>
          <a:ext cx="8631685" cy="15886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powstanie nowoczesnych syntez z zakresu społecznej historii sztuki, architektury (budownictwa i urbanistyki), literatury, muzyki, oświaty i szkolnictwa oraz religii</a:t>
          </a:r>
        </a:p>
      </dsp:txBody>
      <dsp:txXfrm>
        <a:off x="0" y="885688"/>
        <a:ext cx="8631685" cy="1588641"/>
      </dsp:txXfrm>
    </dsp:sp>
    <dsp:sp modelId="{2F19D561-C872-4BFE-A606-9798A96311EF}">
      <dsp:nvSpPr>
        <dsp:cNvPr id="0" name=""/>
        <dsp:cNvSpPr/>
      </dsp:nvSpPr>
      <dsp:spPr>
        <a:xfrm>
          <a:off x="0" y="2474330"/>
          <a:ext cx="86316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B868C2-100D-4CCB-8C45-95960C78DEA8}">
      <dsp:nvSpPr>
        <dsp:cNvPr id="0" name=""/>
        <dsp:cNvSpPr/>
      </dsp:nvSpPr>
      <dsp:spPr>
        <a:xfrm>
          <a:off x="0" y="2474330"/>
          <a:ext cx="8631685" cy="18489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utworzenie interdyscyplinarnego i międzynarodowego zespołu badawczego reprezentującego najważniejsze narodowości zamieszkujące tereny nowożytnej Rzeczpospolitej, czyli Polaków, Białorusinów, Litwinów, Niemców, Ukraińców i Żydów</a:t>
          </a:r>
        </a:p>
      </dsp:txBody>
      <dsp:txXfrm>
        <a:off x="0" y="2474330"/>
        <a:ext cx="8631685" cy="18489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002BBE-AD1F-4D70-BBCF-129193878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A81C999-844E-4E3D-AA48-D6FC8ABC9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A66C565-3801-4BFF-B46D-7C4664BB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24E58D9-C8A7-4F3A-A559-8CB4B3EC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1D93809-EA9C-4145-BB01-61A9E94DC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3768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8648D4-6DA9-44A6-8CF1-4B8B6917E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4BBE2FA-532B-44F1-8768-BBE4A6DAE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E25E281-53B1-4BFE-8662-F0B2BC104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7054433-3677-46DC-880F-99E00ACC2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055078B-4E3B-408E-82AB-12C866FB1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1185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0DEC4F94-5487-4F01-9506-C19650E1B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A19E3D8-82A5-4FAF-A4D1-1E43E1EC5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7DE12CA-D928-49E6-B701-834E4F92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BCB5FB1-E057-47BC-9724-00675133E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D6DAEF7-71E6-4E43-A747-47F1ED8B5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776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2890EA-4AEF-4F03-83B6-21E9D2F83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AAEED84-E11C-4CED-AE42-18A3FF2B2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1356DA3-7EE6-4215-B6CF-E4F597BD1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0D0B09B-0A44-4AA9-941F-938FAA096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548BCA8-D465-41CD-9F17-9D92866AC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5529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EEAA4E-3074-44D6-A688-CF63044AB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326A84E-D1AB-494D-B18B-FE01BDE17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ABBAFB8-C2BB-4BE5-9875-B84A44676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A78C7B0-4052-49E9-8B8E-43A272A65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01502B2-4095-478D-832E-AA3F0D2A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4094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CDE5B6-BE77-456C-AA67-21E0B1C00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62CC4A8-69F8-4F15-9068-9B0801DEB9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C56B985-858A-45F6-B76D-D7C8BB398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3F531AD-090F-4B45-9460-DFFB90CF6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242B9D8-5EAE-40A1-86AC-F90D49CB9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C1495F7-5D30-4CE7-A865-5A4A0C1B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0595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C76C84-644B-4BFA-882B-57DF50252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9C9C6B1-D36D-471C-856F-92A8B87BB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3703B8B-6DD0-4404-B9B8-77CC43828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68A1659-B406-4E89-A212-2875A232E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7254630-0EC9-4345-8B75-6FB8A78712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9EA53CB-A4E2-41A6-9ABD-2477C8851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EB67F95-5ECE-4BB8-9820-EFA21B812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09AE284-CE6A-4322-9F34-300A48E7F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8331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A73402-AABA-4CF4-965C-E646D6309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2FBA914-42D1-4636-BB5B-D5335D7D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20EC838-EA46-4E6E-BF34-B9D202B86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BB780B5-06D1-48D8-AF01-AC83FFF04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3272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63EEB58-0350-4A42-9A24-CD33889FE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64F5E37-9F6F-4CC9-912A-8F6D13166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3F6957E-2DE9-4A1C-BAB4-DBDBBC06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2992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431F0C-90D3-4272-91D0-6186F0AD3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686D6B-57BA-403C-A42D-4DEC3758C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BCE1F7F-9357-47A2-929C-F3D094843E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925B702-234F-4F17-B354-C381D141F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BF9713F-AC98-42C4-9165-7F4D2C6FB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FA1401B-2642-4035-8651-736F3FAE7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1174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F3B009-8AD9-4793-891A-C69773BCF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3B579D33-67DE-4744-9096-B6F7AB0E8C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141416C-1724-4509-899F-A0F7CD521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5FEFBAC-631D-4442-9D58-27C1724CD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C58C596-804E-428D-8CD0-9519DD5CA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AF73EE-8219-4CF3-AD45-19D65350B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0614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37EE716B-354E-46D1-A7C5-1021B4846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F505054-E819-4196-87E0-2F2BC0054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E81382F-CA66-40E1-8616-48F76EAB7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DC2F4BF-474D-4FDA-8A0D-3D1C8BCA4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22A7DCB-D138-4501-90A8-BA57177819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328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5C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E390869-167C-419B-8900-1F6C80B3E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46" y="-1805495"/>
            <a:ext cx="12312503" cy="11117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35FDE798-D97A-4FDF-9F35-6D1F21E2D7E2}"/>
              </a:ext>
            </a:extLst>
          </p:cNvPr>
          <p:cNvSpPr/>
          <p:nvPr/>
        </p:nvSpPr>
        <p:spPr>
          <a:xfrm>
            <a:off x="4417925" y="2967335"/>
            <a:ext cx="33561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19 WRZEŚNIA 2019 R. </a:t>
            </a:r>
          </a:p>
          <a:p>
            <a:pPr algn="ctr"/>
            <a:r>
              <a:rPr lang="pl-PL" dirty="0">
                <a:solidFill>
                  <a:srgbClr val="C00000"/>
                </a:solidFill>
              </a:rPr>
              <a:t>SEKCJA 3. </a:t>
            </a:r>
          </a:p>
          <a:p>
            <a:pPr algn="ctr"/>
            <a:r>
              <a:rPr lang="pl-PL" dirty="0"/>
              <a:t>HISTORIA WCZESNONOWOŻYTNA</a:t>
            </a:r>
          </a:p>
        </p:txBody>
      </p:sp>
      <p:pic>
        <p:nvPicPr>
          <p:cNvPr id="1028" name="Picture 4" descr="Rejestracja na preferencyjnych warunkach przedÅuÅ¼ona do 15 lipca!">
            <a:extLst>
              <a:ext uri="{FF2B5EF4-FFF2-40B4-BE49-F238E27FC236}">
                <a16:creationId xmlns:a16="http://schemas.microsoft.com/office/drawing/2014/main" id="{3E8D3F8F-CC4E-47CD-B394-9A24EBB57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1762125"/>
            <a:ext cx="5143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2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1"/>
    </mc:Choice>
    <mc:Fallback xmlns="">
      <p:transition spd="slow" advTm="11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D12D43B3-3158-4272-AD38-2F71D0269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03672E9-86A6-4D3A-B427-A01B7D4181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1741022"/>
              </p:ext>
            </p:extLst>
          </p:nvPr>
        </p:nvGraphicFramePr>
        <p:xfrm>
          <a:off x="3321168" y="2170775"/>
          <a:ext cx="8631685" cy="4324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8" name="Grupa 7">
            <a:extLst>
              <a:ext uri="{FF2B5EF4-FFF2-40B4-BE49-F238E27FC236}">
                <a16:creationId xmlns:a16="http://schemas.microsoft.com/office/drawing/2014/main" id="{39E0568A-E86E-41B8-8837-254EC40DE10F}"/>
              </a:ext>
            </a:extLst>
          </p:cNvPr>
          <p:cNvGrpSpPr/>
          <p:nvPr/>
        </p:nvGrpSpPr>
        <p:grpSpPr>
          <a:xfrm>
            <a:off x="3516220" y="261898"/>
            <a:ext cx="8436633" cy="1635913"/>
            <a:chOff x="2474088" y="442044"/>
            <a:chExt cx="5249695" cy="5428430"/>
          </a:xfrm>
        </p:grpSpPr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C73A4C08-A3E0-4C12-82A9-0684105FF9C4}"/>
                </a:ext>
              </a:extLst>
            </p:cNvPr>
            <p:cNvSpPr/>
            <p:nvPr/>
          </p:nvSpPr>
          <p:spPr>
            <a:xfrm>
              <a:off x="2474088" y="1347818"/>
              <a:ext cx="5159559" cy="452265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pole tekstowe 9">
              <a:extLst>
                <a:ext uri="{FF2B5EF4-FFF2-40B4-BE49-F238E27FC236}">
                  <a16:creationId xmlns:a16="http://schemas.microsoft.com/office/drawing/2014/main" id="{CF2A7DA3-C8F0-4458-8EF2-15DCB0127E1A}"/>
                </a:ext>
              </a:extLst>
            </p:cNvPr>
            <p:cNvSpPr txBox="1"/>
            <p:nvPr/>
          </p:nvSpPr>
          <p:spPr>
            <a:xfrm>
              <a:off x="2564224" y="442043"/>
              <a:ext cx="5159559" cy="16045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3200" b="1" dirty="0">
                  <a:solidFill>
                    <a:srgbClr val="C00000"/>
                  </a:solidFill>
                  <a:latin typeface="Butler" panose="02070803080706020303" pitchFamily="18" charset="-18"/>
                </a:rPr>
                <a:t>Niezbędne warunki </a:t>
              </a:r>
              <a:r>
                <a:rPr lang="pl-PL" sz="3200" b="1" dirty="0">
                  <a:latin typeface="Butler" panose="02070803080706020303" pitchFamily="18" charset="-18"/>
                </a:rPr>
                <a:t>umożliwiające powstanie nowoczesnej syntezy społecznej historii kultury nowożytnej Rzeczpospolitej: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445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3">
            <a:extLst>
              <a:ext uri="{FF2B5EF4-FFF2-40B4-BE49-F238E27FC236}">
                <a16:creationId xmlns:a16="http://schemas.microsoft.com/office/drawing/2014/main" id="{AD5B0797-BE7B-4356-8A92-2602103428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422" y="299543"/>
            <a:ext cx="7143721" cy="5290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FD29F36-8DE9-4093-BCD3-65FAA451A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FA37DC0-A256-40E9-AB33-C244278C39C4}"/>
              </a:ext>
            </a:extLst>
          </p:cNvPr>
          <p:cNvSpPr txBox="1"/>
          <p:nvPr/>
        </p:nvSpPr>
        <p:spPr>
          <a:xfrm>
            <a:off x="2613955" y="5821507"/>
            <a:ext cx="9189188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pl-PL" sz="2400" dirty="0"/>
              <a:t>Hermeneutyka wartości. Kultura Rzeczpospolitej w dialogu z Europą, projekt zespołowy kierowany przez Alinę </a:t>
            </a:r>
            <a:r>
              <a:rPr lang="pl-PL" sz="2400" dirty="0" err="1"/>
              <a:t>Nowicką-Jeżowa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60653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FD29F36-8DE9-4093-BCD3-65FAA451A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pic>
        <p:nvPicPr>
          <p:cNvPr id="6" name="Symbol zastępczy zawartości 4">
            <a:extLst>
              <a:ext uri="{FF2B5EF4-FFF2-40B4-BE49-F238E27FC236}">
                <a16:creationId xmlns:a16="http://schemas.microsoft.com/office/drawing/2014/main" id="{D8306331-F7AB-4663-A437-A16C979C2B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901" y="736110"/>
            <a:ext cx="3905755" cy="56254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C680866-CC99-4C8F-9A9A-CE693216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614" y="736110"/>
            <a:ext cx="3634934" cy="556538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93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1D5BA5CF-46A0-464F-AE7B-93397123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738" y="-1126570"/>
            <a:ext cx="8662988" cy="866298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5EFD365-B85E-4B34-A2BE-2367D417D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925" y="-1504950"/>
            <a:ext cx="11244901" cy="1015365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D4672A7-B1BB-43E0-B921-2CDC85BE4F23}"/>
              </a:ext>
            </a:extLst>
          </p:cNvPr>
          <p:cNvSpPr txBox="1"/>
          <p:nvPr/>
        </p:nvSpPr>
        <p:spPr>
          <a:xfrm>
            <a:off x="7953375" y="2644170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dirty="0">
                <a:solidFill>
                  <a:srgbClr val="C00000"/>
                </a:solidFill>
              </a:rPr>
              <a:t>Zapraszam </a:t>
            </a:r>
          </a:p>
          <a:p>
            <a:r>
              <a:rPr lang="pl-PL" sz="4800" b="1" dirty="0">
                <a:solidFill>
                  <a:srgbClr val="C00000"/>
                </a:solidFill>
              </a:rPr>
              <a:t>do dyskusji</a:t>
            </a:r>
          </a:p>
        </p:txBody>
      </p:sp>
    </p:spTree>
    <p:extLst>
      <p:ext uri="{BB962C8B-B14F-4D97-AF65-F5344CB8AC3E}">
        <p14:creationId xmlns:p14="http://schemas.microsoft.com/office/powerpoint/2010/main" val="341752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497 0.99954 L -3.95833E-6 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42" y="-499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2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C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mp 1">
            <a:hlinkClick r:id="" action="ppaction://media"/>
            <a:extLst>
              <a:ext uri="{FF2B5EF4-FFF2-40B4-BE49-F238E27FC236}">
                <a16:creationId xmlns:a16="http://schemas.microsoft.com/office/drawing/2014/main" id="{0B839B00-FF88-422E-A9E6-7EA5A65508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ytuł 7">
            <a:extLst>
              <a:ext uri="{FF2B5EF4-FFF2-40B4-BE49-F238E27FC236}">
                <a16:creationId xmlns:a16="http://schemas.microsoft.com/office/drawing/2014/main" id="{6C14F202-E72F-493F-B8A2-E2399510B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8950" y="2896542"/>
            <a:ext cx="8934449" cy="2759191"/>
          </a:xfrm>
        </p:spPr>
        <p:txBody>
          <a:bodyPr>
            <a:noAutofit/>
          </a:bodyPr>
          <a:lstStyle/>
          <a:p>
            <a:pPr algn="l"/>
            <a:r>
              <a:rPr lang="pl-PL" b="1" dirty="0">
                <a:ea typeface="Lato" panose="020F0502020204030203" pitchFamily="34" charset="0"/>
                <a:cs typeface="Lato" panose="020F0502020204030203" pitchFamily="34" charset="0"/>
              </a:rPr>
              <a:t>Współczesne badania </a:t>
            </a:r>
            <a:br>
              <a:rPr lang="pl-PL" b="1" dirty="0"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b="1" dirty="0">
                <a:ea typeface="Lato" panose="020F0502020204030203" pitchFamily="34" charset="0"/>
                <a:cs typeface="Lato" panose="020F0502020204030203" pitchFamily="34" charset="0"/>
              </a:rPr>
              <a:t>nad historią kultury </a:t>
            </a:r>
            <a:br>
              <a:rPr lang="pl-PL" b="1" dirty="0"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b="1" dirty="0">
                <a:ea typeface="Lato" panose="020F0502020204030203" pitchFamily="34" charset="0"/>
                <a:cs typeface="Lato" panose="020F0502020204030203" pitchFamily="34" charset="0"/>
              </a:rPr>
              <a:t>w Polsce nowożytnej</a:t>
            </a:r>
          </a:p>
        </p:txBody>
      </p:sp>
      <p:sp>
        <p:nvSpPr>
          <p:cNvPr id="6" name="Podtytuł 8">
            <a:extLst>
              <a:ext uri="{FF2B5EF4-FFF2-40B4-BE49-F238E27FC236}">
                <a16:creationId xmlns:a16="http://schemas.microsoft.com/office/drawing/2014/main" id="{034A8BFD-3E3E-4591-A955-6D95EB1DB5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8950" y="2030925"/>
            <a:ext cx="7364362" cy="1398075"/>
          </a:xfrm>
        </p:spPr>
        <p:txBody>
          <a:bodyPr>
            <a:normAutofit/>
          </a:bodyPr>
          <a:lstStyle/>
          <a:p>
            <a:pPr algn="l"/>
            <a:r>
              <a:rPr lang="pl-PL" sz="6000" b="1" dirty="0">
                <a:solidFill>
                  <a:srgbClr val="E28742"/>
                </a:solidFill>
                <a:latin typeface="+mj-lt"/>
                <a:ea typeface="Lato Black" panose="020F0502020204030203" pitchFamily="34" charset="0"/>
                <a:cs typeface="Lato Black" panose="020F0502020204030203" pitchFamily="34" charset="0"/>
              </a:rPr>
              <a:t>Edmund </a:t>
            </a:r>
            <a:r>
              <a:rPr lang="pl-PL" sz="6000" b="1" dirty="0" err="1">
                <a:solidFill>
                  <a:srgbClr val="E28742"/>
                </a:solidFill>
                <a:latin typeface="+mj-lt"/>
                <a:ea typeface="Lato Black" panose="020F0502020204030203" pitchFamily="34" charset="0"/>
                <a:cs typeface="Lato Black" panose="020F0502020204030203" pitchFamily="34" charset="0"/>
              </a:rPr>
              <a:t>Kizik</a:t>
            </a:r>
            <a:endParaRPr lang="pl-PL" sz="6000" b="1" dirty="0">
              <a:solidFill>
                <a:srgbClr val="E28742"/>
              </a:solidFill>
              <a:latin typeface="+mj-lt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65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6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6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700"/>
                            </p:stCondLst>
                            <p:childTnLst>
                              <p:par>
                                <p:cTn id="16" presetID="2" presetClass="exit" presetSubtype="1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7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1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9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9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5" grpId="1"/>
      <p:bldP spid="6" grpId="0" build="p"/>
      <p:bldP spid="6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D12D43B3-3158-4272-AD38-2F71D0269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03672E9-86A6-4D3A-B427-A01B7D4181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3258030"/>
              </p:ext>
            </p:extLst>
          </p:nvPr>
        </p:nvGraphicFramePr>
        <p:xfrm>
          <a:off x="3321168" y="2170775"/>
          <a:ext cx="8631685" cy="4324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8" name="Grupa 7">
            <a:extLst>
              <a:ext uri="{FF2B5EF4-FFF2-40B4-BE49-F238E27FC236}">
                <a16:creationId xmlns:a16="http://schemas.microsoft.com/office/drawing/2014/main" id="{39E0568A-E86E-41B8-8837-254EC40DE10F}"/>
              </a:ext>
            </a:extLst>
          </p:cNvPr>
          <p:cNvGrpSpPr/>
          <p:nvPr/>
        </p:nvGrpSpPr>
        <p:grpSpPr>
          <a:xfrm>
            <a:off x="3516220" y="261898"/>
            <a:ext cx="8436633" cy="1635913"/>
            <a:chOff x="2474088" y="442044"/>
            <a:chExt cx="5249695" cy="5428430"/>
          </a:xfrm>
        </p:grpSpPr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C73A4C08-A3E0-4C12-82A9-0684105FF9C4}"/>
                </a:ext>
              </a:extLst>
            </p:cNvPr>
            <p:cNvSpPr/>
            <p:nvPr/>
          </p:nvSpPr>
          <p:spPr>
            <a:xfrm>
              <a:off x="2474088" y="1347818"/>
              <a:ext cx="5159559" cy="452265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pole tekstowe 9">
              <a:extLst>
                <a:ext uri="{FF2B5EF4-FFF2-40B4-BE49-F238E27FC236}">
                  <a16:creationId xmlns:a16="http://schemas.microsoft.com/office/drawing/2014/main" id="{CF2A7DA3-C8F0-4458-8EF2-15DCB0127E1A}"/>
                </a:ext>
              </a:extLst>
            </p:cNvPr>
            <p:cNvSpPr txBox="1"/>
            <p:nvPr/>
          </p:nvSpPr>
          <p:spPr>
            <a:xfrm>
              <a:off x="2564224" y="442043"/>
              <a:ext cx="5159559" cy="16045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3200" b="1" kern="1200" dirty="0">
                  <a:latin typeface="Butler" panose="02070803080706020303" pitchFamily="18" charset="-18"/>
                </a:rPr>
                <a:t>kultura w Polsce nowożytnej </a:t>
              </a:r>
              <a:r>
                <a:rPr lang="pl-PL" sz="3200" b="1" kern="1200" dirty="0">
                  <a:solidFill>
                    <a:srgbClr val="C00000"/>
                  </a:solidFill>
                  <a:latin typeface="Butler" panose="02070803080706020303" pitchFamily="18" charset="-18"/>
                </a:rPr>
                <a:t>/ </a:t>
              </a: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b="1" kern="1200" dirty="0">
                  <a:latin typeface="Butler" panose="02070803080706020303" pitchFamily="18" charset="-18"/>
                </a:rPr>
                <a:t>kultura Rzeczpospolitej </a:t>
              </a:r>
              <a:r>
                <a:rPr lang="pl-PL" sz="2400" b="1" kern="1200" dirty="0">
                  <a:solidFill>
                    <a:srgbClr val="C00000"/>
                  </a:solidFill>
                  <a:latin typeface="Butler" panose="02070803080706020303" pitchFamily="18" charset="-18"/>
                </a:rPr>
                <a:t>/</a:t>
              </a:r>
              <a:r>
                <a:rPr lang="pl-PL" sz="2400" b="1" kern="1200" dirty="0">
                  <a:latin typeface="Butler" panose="02070803080706020303" pitchFamily="18" charset="-18"/>
                </a:rPr>
                <a:t> państwa polsko-litewskiego</a:t>
              </a:r>
              <a:endParaRPr lang="pl-PL" sz="2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0365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72D6A72B-4FF8-43F0-91A8-E97F9ECEA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3917" y="1552755"/>
            <a:ext cx="8794882" cy="1378521"/>
          </a:xfrm>
        </p:spPr>
        <p:txBody>
          <a:bodyPr>
            <a:normAutofit fontScale="90000"/>
          </a:bodyPr>
          <a:lstStyle/>
          <a:p>
            <a:pPr lvl="0"/>
            <a:r>
              <a:rPr lang="pl-PL" b="1" dirty="0">
                <a:solidFill>
                  <a:schemeClr val="accent6"/>
                </a:solidFill>
              </a:rPr>
              <a:t>Kultura nowożytnej Rzeczpospolitej wielu narodów 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21382CF-1FC1-406C-AB42-01C75281D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1555" y="3044586"/>
            <a:ext cx="7913378" cy="3157268"/>
          </a:xfrm>
        </p:spPr>
        <p:txBody>
          <a:bodyPr>
            <a:normAutofit/>
          </a:bodyPr>
          <a:lstStyle/>
          <a:p>
            <a:pPr marL="715963" lvl="0"/>
            <a:r>
              <a:rPr lang="pl-PL" dirty="0"/>
              <a:t>Kultura narodowa?</a:t>
            </a:r>
          </a:p>
          <a:p>
            <a:pPr marL="715963" lvl="0"/>
            <a:r>
              <a:rPr lang="pl-PL" dirty="0"/>
              <a:t>Kultura Polaków?</a:t>
            </a:r>
          </a:p>
          <a:p>
            <a:pPr marL="715963" lvl="0"/>
            <a:r>
              <a:rPr lang="pl-PL" dirty="0"/>
              <a:t>Kultura polska?</a:t>
            </a:r>
          </a:p>
          <a:p>
            <a:pPr marL="715963" lvl="0"/>
            <a:r>
              <a:rPr lang="pl-PL" dirty="0"/>
              <a:t>Kultura w Polsce?</a:t>
            </a:r>
          </a:p>
          <a:p>
            <a:pPr marL="715963" lvl="0"/>
            <a:r>
              <a:rPr lang="pl-PL" dirty="0"/>
              <a:t>Kultura (kultury) Rzeczpospolitej?</a:t>
            </a:r>
          </a:p>
          <a:p>
            <a:pPr marL="715963" lvl="0"/>
            <a:r>
              <a:rPr lang="pl-PL" dirty="0"/>
              <a:t>Kultura społeczeństw Rzeczpospolitej?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8F7F3A7-6BE6-40DF-94B3-58A21387B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8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FD29F36-8DE9-4093-BCD3-65FAA451A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id="{D55E00F1-099C-4D9C-ACC2-227DD1650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9"/>
          <a:stretch/>
        </p:blipFill>
        <p:spPr>
          <a:xfrm rot="5400000">
            <a:off x="2792061" y="2174658"/>
            <a:ext cx="3874081" cy="27337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B6819B3-7406-438C-9C42-A33F36840B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6" b="4650"/>
          <a:stretch/>
        </p:blipFill>
        <p:spPr bwMode="auto">
          <a:xfrm>
            <a:off x="6229136" y="1604515"/>
            <a:ext cx="2913901" cy="38752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8394DD-1ADE-418C-A0CC-95E369CC3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 t="3588" r="3605"/>
          <a:stretch/>
        </p:blipFill>
        <p:spPr bwMode="auto">
          <a:xfrm>
            <a:off x="9276173" y="2155643"/>
            <a:ext cx="2436771" cy="3322954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FA37DC0-A256-40E9-AB33-C244278C39C4}"/>
              </a:ext>
            </a:extLst>
          </p:cNvPr>
          <p:cNvSpPr txBox="1"/>
          <p:nvPr/>
        </p:nvSpPr>
        <p:spPr>
          <a:xfrm>
            <a:off x="3362202" y="5616349"/>
            <a:ext cx="8350741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pl-PL" sz="2400" dirty="0"/>
              <a:t>Bogdan Suchodolski 1980, 1986, 1997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6039DDE-DA33-4102-9F07-D0F53C626F72}"/>
              </a:ext>
            </a:extLst>
          </p:cNvPr>
          <p:cNvSpPr txBox="1"/>
          <p:nvPr/>
        </p:nvSpPr>
        <p:spPr>
          <a:xfrm>
            <a:off x="3362202" y="671718"/>
            <a:ext cx="8609908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>
                <a:latin typeface="+mj-lt"/>
              </a:rPr>
              <a:t>Najważniejsze polskie syntezy przełomu XX i XXI w wieku</a:t>
            </a:r>
          </a:p>
        </p:txBody>
      </p:sp>
    </p:spTree>
    <p:extLst>
      <p:ext uri="{BB962C8B-B14F-4D97-AF65-F5344CB8AC3E}">
        <p14:creationId xmlns:p14="http://schemas.microsoft.com/office/powerpoint/2010/main" val="368550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76BEDF8-AE02-40CE-8670-8840185D6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8894A55F-650C-4EB4-924B-4B9FFFE35519}"/>
              </a:ext>
            </a:extLst>
          </p:cNvPr>
          <p:cNvSpPr/>
          <p:nvPr/>
        </p:nvSpPr>
        <p:spPr>
          <a:xfrm>
            <a:off x="3631720" y="1582341"/>
            <a:ext cx="8048445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/>
          </a:p>
          <a:p>
            <a:endParaRPr lang="pl-PL" dirty="0"/>
          </a:p>
          <a:p>
            <a:r>
              <a:rPr lang="pl-PL" sz="2400" dirty="0"/>
              <a:t>Tradycyjny wykład, muzealno-encyklopedyczny polegający na chronologicznej enumeracji osiągnięć w układzie epok artystycznych i literackich: </a:t>
            </a:r>
            <a:br>
              <a:rPr lang="pl-PL" dirty="0"/>
            </a:br>
            <a:r>
              <a:rPr lang="pl-PL" sz="3200" b="1" dirty="0"/>
              <a:t>renesans </a:t>
            </a:r>
            <a:r>
              <a:rPr lang="pl-PL" sz="3200" b="1" dirty="0">
                <a:solidFill>
                  <a:srgbClr val="C00000"/>
                </a:solidFill>
              </a:rPr>
              <a:t>/</a:t>
            </a:r>
            <a:r>
              <a:rPr lang="pl-PL" sz="3200" b="1" dirty="0"/>
              <a:t> barok </a:t>
            </a:r>
            <a:r>
              <a:rPr lang="pl-PL" sz="3200" b="1" dirty="0">
                <a:solidFill>
                  <a:srgbClr val="C00000"/>
                </a:solidFill>
              </a:rPr>
              <a:t>/</a:t>
            </a:r>
            <a:r>
              <a:rPr lang="pl-PL" sz="3200" b="1" dirty="0"/>
              <a:t> oświecenie (klasycyzm)</a:t>
            </a:r>
          </a:p>
          <a:p>
            <a:endParaRPr lang="pl-PL" dirty="0"/>
          </a:p>
          <a:p>
            <a:pPr marL="1165225" indent="-268288">
              <a:buFont typeface="Arial" panose="020B0604020202020204" pitchFamily="34" charset="0"/>
              <a:buChar char="•"/>
            </a:pPr>
            <a:r>
              <a:rPr lang="pl-PL" sz="2400" dirty="0"/>
              <a:t>dzieła z zakresu literatury</a:t>
            </a:r>
          </a:p>
          <a:p>
            <a:pPr marL="1165225" indent="-268288">
              <a:buFont typeface="Arial" panose="020B0604020202020204" pitchFamily="34" charset="0"/>
              <a:buChar char="•"/>
            </a:pPr>
            <a:r>
              <a:rPr lang="pl-PL" sz="2400" dirty="0"/>
              <a:t>dzieła malarstwa, rzeźby, architektury; urbanistyka</a:t>
            </a:r>
          </a:p>
          <a:p>
            <a:pPr marL="1165225" indent="-268288">
              <a:buFont typeface="Arial" panose="020B0604020202020204" pitchFamily="34" charset="0"/>
              <a:buChar char="•"/>
            </a:pPr>
            <a:r>
              <a:rPr lang="pl-PL" sz="2400" dirty="0"/>
              <a:t>nauka</a:t>
            </a:r>
          </a:p>
          <a:p>
            <a:pPr marL="1165225" indent="-268288">
              <a:buFont typeface="Arial" panose="020B0604020202020204" pitchFamily="34" charset="0"/>
              <a:buChar char="•"/>
            </a:pPr>
            <a:r>
              <a:rPr lang="pl-PL" sz="2400" dirty="0"/>
              <a:t>myśl społeczna i filozoficzna 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10D93BEB-2B91-4441-AB43-4E35B263C4F2}"/>
              </a:ext>
            </a:extLst>
          </p:cNvPr>
          <p:cNvSpPr/>
          <p:nvPr/>
        </p:nvSpPr>
        <p:spPr>
          <a:xfrm>
            <a:off x="3631719" y="750824"/>
            <a:ext cx="79535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C00000"/>
                </a:solidFill>
              </a:rPr>
              <a:t>Historia kultury </a:t>
            </a:r>
            <a:r>
              <a:rPr lang="pl-PL" sz="3200" b="1" dirty="0"/>
              <a:t>w ujęciu Bohdana Suchodolskiego </a:t>
            </a:r>
            <a:r>
              <a:rPr lang="pl-PL" sz="2000" b="1" dirty="0"/>
              <a:t>(1980, 1986, 1997): </a:t>
            </a:r>
            <a:endParaRPr lang="pl-PL" sz="3200" b="1" dirty="0"/>
          </a:p>
        </p:txBody>
      </p:sp>
    </p:spTree>
    <p:extLst>
      <p:ext uri="{BB962C8B-B14F-4D97-AF65-F5344CB8AC3E}">
        <p14:creationId xmlns:p14="http://schemas.microsoft.com/office/powerpoint/2010/main" val="273988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FD29F36-8DE9-4093-BCD3-65FAA451A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FA37DC0-A256-40E9-AB33-C244278C39C4}"/>
              </a:ext>
            </a:extLst>
          </p:cNvPr>
          <p:cNvSpPr txBox="1"/>
          <p:nvPr/>
        </p:nvSpPr>
        <p:spPr>
          <a:xfrm>
            <a:off x="3362202" y="5616349"/>
            <a:ext cx="8350741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pl-PL" sz="2400" dirty="0"/>
              <a:t>Maria Bogucka, 1987, 1991, 2008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6039DDE-DA33-4102-9F07-D0F53C626F72}"/>
              </a:ext>
            </a:extLst>
          </p:cNvPr>
          <p:cNvSpPr txBox="1"/>
          <p:nvPr/>
        </p:nvSpPr>
        <p:spPr>
          <a:xfrm>
            <a:off x="3362202" y="671718"/>
            <a:ext cx="8609908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>
                <a:latin typeface="+mj-lt"/>
              </a:rPr>
              <a:t>Najważniejsze polskie syntezy przełomu XX i XXI w wieku</a:t>
            </a:r>
          </a:p>
        </p:txBody>
      </p:sp>
      <p:pic>
        <p:nvPicPr>
          <p:cNvPr id="8" name="Symbol zastępczy zawartości 6">
            <a:extLst>
              <a:ext uri="{FF2B5EF4-FFF2-40B4-BE49-F238E27FC236}">
                <a16:creationId xmlns:a16="http://schemas.microsoft.com/office/drawing/2014/main" id="{177AF1FA-4CD4-41B0-A7F2-F43C096067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023" y="1455281"/>
            <a:ext cx="2844477" cy="39474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Symbol zastępczy zawartości 5">
            <a:extLst>
              <a:ext uri="{FF2B5EF4-FFF2-40B4-BE49-F238E27FC236}">
                <a16:creationId xmlns:a16="http://schemas.microsoft.com/office/drawing/2014/main" id="{2848678C-0277-4154-906A-0D4A3F409B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4240" r="4170" b="3506"/>
          <a:stretch/>
        </p:blipFill>
        <p:spPr>
          <a:xfrm>
            <a:off x="6284505" y="1719264"/>
            <a:ext cx="2506134" cy="35898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6BE86C1-B678-4C43-96B5-8130B3280B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266"/>
          <a:stretch/>
        </p:blipFill>
        <p:spPr bwMode="auto">
          <a:xfrm>
            <a:off x="8923867" y="1576598"/>
            <a:ext cx="2820785" cy="38261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03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76BEDF8-AE02-40CE-8670-8840185D6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8894A55F-650C-4EB4-924B-4B9FFFE35519}"/>
              </a:ext>
            </a:extLst>
          </p:cNvPr>
          <p:cNvSpPr/>
          <p:nvPr/>
        </p:nvSpPr>
        <p:spPr>
          <a:xfrm>
            <a:off x="3631720" y="1582341"/>
            <a:ext cx="8048445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/>
          </a:p>
          <a:p>
            <a:endParaRPr lang="pl-PL" dirty="0"/>
          </a:p>
          <a:p>
            <a:r>
              <a:rPr lang="pl-PL" sz="2800" dirty="0"/>
              <a:t>Połączenie wykładu tradycyjnego z kwestiami 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/>
              <a:t>społeczno-gospodarczymi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/>
              <a:t>ustrojowo-politycznymi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/>
              <a:t>elementami obyczajowości i mentalności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/>
              <a:t>aspektami życia codziennego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/>
              <a:t>próba odejścia od schematu encyklopedycznego w oparciu o epoki rozwoju sztuki i literatury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10D93BEB-2B91-4441-AB43-4E35B263C4F2}"/>
              </a:ext>
            </a:extLst>
          </p:cNvPr>
          <p:cNvSpPr/>
          <p:nvPr/>
        </p:nvSpPr>
        <p:spPr>
          <a:xfrm>
            <a:off x="3631719" y="750824"/>
            <a:ext cx="795355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C00000"/>
                </a:solidFill>
              </a:rPr>
              <a:t>Historia kultury </a:t>
            </a:r>
            <a:r>
              <a:rPr lang="pl-PL" sz="3200" b="1" dirty="0"/>
              <a:t>w ujęciu Marii Boguckiej </a:t>
            </a:r>
            <a:r>
              <a:rPr lang="pl-PL" sz="2400" b="1" dirty="0"/>
              <a:t>(1987, 1991, 2008):</a:t>
            </a:r>
          </a:p>
          <a:p>
            <a:endParaRPr lang="pl-PL" sz="3200" b="1" dirty="0"/>
          </a:p>
        </p:txBody>
      </p:sp>
    </p:spTree>
    <p:extLst>
      <p:ext uri="{BB962C8B-B14F-4D97-AF65-F5344CB8AC3E}">
        <p14:creationId xmlns:p14="http://schemas.microsoft.com/office/powerpoint/2010/main" val="364262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FD29F36-8DE9-4093-BCD3-65FAA451A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FA37DC0-A256-40E9-AB33-C244278C39C4}"/>
              </a:ext>
            </a:extLst>
          </p:cNvPr>
          <p:cNvSpPr txBox="1"/>
          <p:nvPr/>
        </p:nvSpPr>
        <p:spPr>
          <a:xfrm>
            <a:off x="3254529" y="2828835"/>
            <a:ext cx="3991343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pl-PL" sz="2400" dirty="0"/>
              <a:t>Słownik kultury polskiej, słowo wstępne, Andrzej Nowak, Kraków 2008</a:t>
            </a:r>
          </a:p>
        </p:txBody>
      </p:sp>
      <p:pic>
        <p:nvPicPr>
          <p:cNvPr id="12" name="Symbol zastępczy zawartości 3">
            <a:extLst>
              <a:ext uri="{FF2B5EF4-FFF2-40B4-BE49-F238E27FC236}">
                <a16:creationId xmlns:a16="http://schemas.microsoft.com/office/drawing/2014/main" id="{C994A718-4CFD-4092-8B70-9C432F4E47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1"/>
          <a:stretch/>
        </p:blipFill>
        <p:spPr>
          <a:xfrm>
            <a:off x="6731480" y="386253"/>
            <a:ext cx="4250268" cy="6270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367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yw pakietu Office">
  <a:themeElements>
    <a:clrScheme name="Czerwonopomarańczowy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aotyczna tekstur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1608</TotalTime>
  <Words>272</Words>
  <Application>Microsoft Office PowerPoint</Application>
  <PresentationFormat>Panoramiczny</PresentationFormat>
  <Paragraphs>47</Paragraphs>
  <Slides>13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9" baseType="lpstr">
      <vt:lpstr>Arial</vt:lpstr>
      <vt:lpstr>Butler</vt:lpstr>
      <vt:lpstr>Georgia</vt:lpstr>
      <vt:lpstr>Lato</vt:lpstr>
      <vt:lpstr>Lato Black</vt:lpstr>
      <vt:lpstr>Motyw pakietu Office</vt:lpstr>
      <vt:lpstr>Prezentacja programu PowerPoint</vt:lpstr>
      <vt:lpstr>Współczesne badania  nad historią kultury  w Polsce nowożytnej</vt:lpstr>
      <vt:lpstr>Prezentacja programu PowerPoint</vt:lpstr>
      <vt:lpstr>Kultura nowożytnej Rzeczpospolitej wielu narodów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Katarzyna Brzyska</dc:creator>
  <cp:lastModifiedBy>Katarzyna Brzyska</cp:lastModifiedBy>
  <cp:revision>37</cp:revision>
  <dcterms:created xsi:type="dcterms:W3CDTF">2019-07-03T10:53:16Z</dcterms:created>
  <dcterms:modified xsi:type="dcterms:W3CDTF">2019-09-16T10:47:27Z</dcterms:modified>
</cp:coreProperties>
</file>