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60" r:id="rId6"/>
    <p:sldId id="267" r:id="rId7"/>
    <p:sldId id="268" r:id="rId8"/>
    <p:sldId id="269" r:id="rId9"/>
    <p:sldId id="270" r:id="rId10"/>
    <p:sldId id="277" r:id="rId11"/>
    <p:sldId id="272" r:id="rId12"/>
    <p:sldId id="271" r:id="rId13"/>
    <p:sldId id="273" r:id="rId14"/>
    <p:sldId id="274" r:id="rId15"/>
    <p:sldId id="275" r:id="rId16"/>
    <p:sldId id="276" r:id="rId17"/>
    <p:sldId id="265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zołówka i tytuł" id="{E453F06E-E3AE-4C1F-8CE6-55F0EA805084}">
          <p14:sldIdLst>
            <p14:sldId id="266"/>
            <p14:sldId id="256"/>
          </p14:sldIdLst>
        </p14:section>
        <p14:section name="Sekcja 1" id="{446F0093-DF65-46B1-91C0-4DF31E887143}">
          <p14:sldIdLst>
            <p14:sldId id="257"/>
            <p14:sldId id="258"/>
            <p14:sldId id="260"/>
            <p14:sldId id="267"/>
            <p14:sldId id="268"/>
            <p14:sldId id="269"/>
            <p14:sldId id="270"/>
            <p14:sldId id="277"/>
            <p14:sldId id="272"/>
            <p14:sldId id="271"/>
            <p14:sldId id="273"/>
            <p14:sldId id="274"/>
            <p14:sldId id="275"/>
            <p14:sldId id="276"/>
          </p14:sldIdLst>
        </p14:section>
        <p14:section name="Dyskusja" id="{2B67C4E2-4D64-4554-BCBB-21A1744D58D3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CDC0"/>
    <a:srgbClr val="E28742"/>
    <a:srgbClr val="412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7C870B-C168-45B9-A204-8A532027812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B5A51C6-7857-4D0E-A011-80C4DE4A6424}">
      <dgm:prSet phldrT="[Tekst]" custT="1"/>
      <dgm:spPr>
        <a:solidFill>
          <a:schemeClr val="accent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>
            <a:buNone/>
          </a:pPr>
          <a:b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endParaRPr lang="pl-PL" sz="1600" dirty="0">
            <a:solidFill>
              <a:schemeClr val="tx1"/>
            </a:solidFill>
            <a:effectLst/>
            <a:latin typeface="+mn-lt"/>
            <a:ea typeface="Calibri" panose="020F0502020204030204" pitchFamily="34" charset="0"/>
          </a:endParaRPr>
        </a:p>
        <a:p>
          <a:pPr>
            <a:buNone/>
          </a:pPr>
          <a:endParaRPr lang="pl-PL" sz="1600" dirty="0">
            <a:solidFill>
              <a:schemeClr val="tx1"/>
            </a:solidFill>
            <a:effectLst/>
            <a:latin typeface="+mn-lt"/>
            <a:ea typeface="Calibri" panose="020F0502020204030204" pitchFamily="34" charset="0"/>
          </a:endParaRPr>
        </a:p>
        <a:p>
          <a:pPr>
            <a:buNone/>
          </a:pPr>
          <a: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Stosunki </a:t>
          </a:r>
          <a:b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polityczne i prawne </a:t>
          </a:r>
          <a:b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między zwierzchnikami</a:t>
          </a:r>
          <a:b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 społeczności religijnej </a:t>
          </a:r>
          <a:b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i społeczności świeckiej</a:t>
          </a:r>
          <a:endParaRPr lang="pl-PL" sz="1600" dirty="0">
            <a:solidFill>
              <a:schemeClr val="tx1"/>
            </a:solidFill>
            <a:latin typeface="+mn-lt"/>
          </a:endParaRPr>
        </a:p>
      </dgm:t>
    </dgm:pt>
    <dgm:pt modelId="{D6AE1AB1-35B8-4B78-9416-8F54A22D461F}" type="parTrans" cxnId="{CCD46055-AE6C-490A-9CEE-5F825B1CC636}">
      <dgm:prSet/>
      <dgm:spPr/>
      <dgm:t>
        <a:bodyPr/>
        <a:lstStyle/>
        <a:p>
          <a:endParaRPr lang="pl-PL" sz="1200">
            <a:latin typeface="+mn-lt"/>
          </a:endParaRPr>
        </a:p>
      </dgm:t>
    </dgm:pt>
    <dgm:pt modelId="{4659C576-FC3F-4B87-8E2A-3CF8B6BC9D59}" type="sibTrans" cxnId="{CCD46055-AE6C-490A-9CEE-5F825B1CC636}">
      <dgm:prSet/>
      <dgm:spPr/>
      <dgm:t>
        <a:bodyPr/>
        <a:lstStyle/>
        <a:p>
          <a:endParaRPr lang="pl-PL" sz="1200">
            <a:latin typeface="+mn-lt"/>
          </a:endParaRPr>
        </a:p>
      </dgm:t>
    </dgm:pt>
    <dgm:pt modelId="{A091ED4C-4022-4D61-AC34-3F60CEB2B699}">
      <dgm:prSet phldrT="[Tekst]" custT="1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pPr>
            <a:buNone/>
          </a:pPr>
          <a:r>
            <a:rPr lang="pl-PL" sz="16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Religijność społeczna, odniesienia społeczności świeckiej do religii, regulujące działania zbiorowe i życie wspólnoty narodowej</a:t>
          </a:r>
          <a:endParaRPr lang="pl-PL" sz="1600" dirty="0">
            <a:solidFill>
              <a:schemeClr val="tx1"/>
            </a:solidFill>
            <a:latin typeface="+mn-lt"/>
          </a:endParaRPr>
        </a:p>
      </dgm:t>
    </dgm:pt>
    <dgm:pt modelId="{8DD3F60B-A9AE-430B-BFE0-ECB9122F06DE}" type="parTrans" cxnId="{23D06A16-E646-4171-BAAF-7621AC5C2B60}">
      <dgm:prSet/>
      <dgm:spPr/>
      <dgm:t>
        <a:bodyPr/>
        <a:lstStyle/>
        <a:p>
          <a:endParaRPr lang="pl-PL" sz="1200">
            <a:latin typeface="+mn-lt"/>
          </a:endParaRPr>
        </a:p>
      </dgm:t>
    </dgm:pt>
    <dgm:pt modelId="{BE93CDAD-D6DD-475B-9B55-743145886BF2}" type="sibTrans" cxnId="{23D06A16-E646-4171-BAAF-7621AC5C2B60}">
      <dgm:prSet/>
      <dgm:spPr/>
      <dgm:t>
        <a:bodyPr/>
        <a:lstStyle/>
        <a:p>
          <a:endParaRPr lang="pl-PL" sz="1200">
            <a:latin typeface="+mn-lt"/>
          </a:endParaRPr>
        </a:p>
      </dgm:t>
    </dgm:pt>
    <dgm:pt modelId="{CE3E1066-F1BA-473F-8700-46B6B7390DA3}">
      <dgm:prSet phldrT="[Tekst]" custT="1"/>
      <dgm:spPr>
        <a:solidFill>
          <a:schemeClr val="accent2">
            <a:lumMod val="50000"/>
          </a:schemeClr>
        </a:solidFill>
        <a:ln>
          <a:noFill/>
        </a:ln>
      </dgm:spPr>
      <dgm:t>
        <a:bodyPr/>
        <a:lstStyle/>
        <a:p>
          <a:pPr>
            <a:buNone/>
          </a:pPr>
          <a:r>
            <a:rPr lang="pl-PL" sz="16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Przekonania, uczucia religijne i postępowanie ludzi, którzy są jednocześnie poddanymi lub obywatelami państwa i wiernymi Kościoła</a:t>
          </a:r>
          <a:endParaRPr lang="pl-PL" sz="1600" dirty="0">
            <a:solidFill>
              <a:schemeClr val="tx1"/>
            </a:solidFill>
            <a:latin typeface="+mn-lt"/>
          </a:endParaRPr>
        </a:p>
      </dgm:t>
    </dgm:pt>
    <dgm:pt modelId="{FECDE334-990F-48CF-AD66-9125426E90F9}" type="parTrans" cxnId="{66C6E989-0C18-4E44-99C5-DD56F493A144}">
      <dgm:prSet/>
      <dgm:spPr/>
      <dgm:t>
        <a:bodyPr/>
        <a:lstStyle/>
        <a:p>
          <a:endParaRPr lang="pl-PL" sz="1200">
            <a:latin typeface="+mn-lt"/>
          </a:endParaRPr>
        </a:p>
      </dgm:t>
    </dgm:pt>
    <dgm:pt modelId="{0671EC34-EA48-439E-8C48-85A46E73C1ED}" type="sibTrans" cxnId="{66C6E989-0C18-4E44-99C5-DD56F493A144}">
      <dgm:prSet/>
      <dgm:spPr/>
      <dgm:t>
        <a:bodyPr/>
        <a:lstStyle/>
        <a:p>
          <a:endParaRPr lang="pl-PL" sz="1200">
            <a:latin typeface="+mn-lt"/>
          </a:endParaRPr>
        </a:p>
      </dgm:t>
    </dgm:pt>
    <dgm:pt modelId="{DDE89D6D-97C3-42BD-8C5A-445C85162149}" type="pres">
      <dgm:prSet presAssocID="{2D7C870B-C168-45B9-A204-8A5320278128}" presName="Name0" presStyleCnt="0">
        <dgm:presLayoutVars>
          <dgm:dir/>
          <dgm:animLvl val="lvl"/>
          <dgm:resizeHandles val="exact"/>
        </dgm:presLayoutVars>
      </dgm:prSet>
      <dgm:spPr/>
    </dgm:pt>
    <dgm:pt modelId="{334F3820-1090-4804-B983-8064628C3E45}" type="pres">
      <dgm:prSet presAssocID="{EB5A51C6-7857-4D0E-A011-80C4DE4A6424}" presName="Name8" presStyleCnt="0"/>
      <dgm:spPr/>
    </dgm:pt>
    <dgm:pt modelId="{86F8EF8F-883E-42FD-AA67-359DF56DE806}" type="pres">
      <dgm:prSet presAssocID="{EB5A51C6-7857-4D0E-A011-80C4DE4A6424}" presName="level" presStyleLbl="node1" presStyleIdx="0" presStyleCnt="3" custScaleX="99557" custScaleY="148507">
        <dgm:presLayoutVars>
          <dgm:chMax val="1"/>
          <dgm:bulletEnabled val="1"/>
        </dgm:presLayoutVars>
      </dgm:prSet>
      <dgm:spPr/>
    </dgm:pt>
    <dgm:pt modelId="{F6F9DA52-61EB-4038-B665-D51C797DE05C}" type="pres">
      <dgm:prSet presAssocID="{EB5A51C6-7857-4D0E-A011-80C4DE4A642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765EFED-B1EE-4D0B-A4E9-27BE9E6BBCF4}" type="pres">
      <dgm:prSet presAssocID="{A091ED4C-4022-4D61-AC34-3F60CEB2B699}" presName="Name8" presStyleCnt="0"/>
      <dgm:spPr/>
    </dgm:pt>
    <dgm:pt modelId="{434AF700-5C39-4B6C-AB1B-873E0AC3DA00}" type="pres">
      <dgm:prSet presAssocID="{A091ED4C-4022-4D61-AC34-3F60CEB2B699}" presName="level" presStyleLbl="node1" presStyleIdx="1" presStyleCnt="3">
        <dgm:presLayoutVars>
          <dgm:chMax val="1"/>
          <dgm:bulletEnabled val="1"/>
        </dgm:presLayoutVars>
      </dgm:prSet>
      <dgm:spPr/>
    </dgm:pt>
    <dgm:pt modelId="{43A7AEDC-221D-4477-9391-EC91727B72AE}" type="pres">
      <dgm:prSet presAssocID="{A091ED4C-4022-4D61-AC34-3F60CEB2B69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183A59E-587D-4460-879C-AA0092E1F8E6}" type="pres">
      <dgm:prSet presAssocID="{CE3E1066-F1BA-473F-8700-46B6B7390DA3}" presName="Name8" presStyleCnt="0"/>
      <dgm:spPr/>
    </dgm:pt>
    <dgm:pt modelId="{79D72CF1-876C-4C64-B4B4-4BF2D9764B93}" type="pres">
      <dgm:prSet presAssocID="{CE3E1066-F1BA-473F-8700-46B6B7390DA3}" presName="level" presStyleLbl="node1" presStyleIdx="2" presStyleCnt="3">
        <dgm:presLayoutVars>
          <dgm:chMax val="1"/>
          <dgm:bulletEnabled val="1"/>
        </dgm:presLayoutVars>
      </dgm:prSet>
      <dgm:spPr/>
    </dgm:pt>
    <dgm:pt modelId="{39755FAF-2C84-4223-8B53-DB3132A933BE}" type="pres">
      <dgm:prSet presAssocID="{CE3E1066-F1BA-473F-8700-46B6B7390DA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70C0707-BFC3-41B8-B254-1BEE86DC22DB}" type="presOf" srcId="{EB5A51C6-7857-4D0E-A011-80C4DE4A6424}" destId="{86F8EF8F-883E-42FD-AA67-359DF56DE806}" srcOrd="0" destOrd="0" presId="urn:microsoft.com/office/officeart/2005/8/layout/pyramid1"/>
    <dgm:cxn modelId="{23D06A16-E646-4171-BAAF-7621AC5C2B60}" srcId="{2D7C870B-C168-45B9-A204-8A5320278128}" destId="{A091ED4C-4022-4D61-AC34-3F60CEB2B699}" srcOrd="1" destOrd="0" parTransId="{8DD3F60B-A9AE-430B-BFE0-ECB9122F06DE}" sibTransId="{BE93CDAD-D6DD-475B-9B55-743145886BF2}"/>
    <dgm:cxn modelId="{0497FE3A-D469-4F0E-9735-FC67D86BF560}" type="presOf" srcId="{2D7C870B-C168-45B9-A204-8A5320278128}" destId="{DDE89D6D-97C3-42BD-8C5A-445C85162149}" srcOrd="0" destOrd="0" presId="urn:microsoft.com/office/officeart/2005/8/layout/pyramid1"/>
    <dgm:cxn modelId="{CCD46055-AE6C-490A-9CEE-5F825B1CC636}" srcId="{2D7C870B-C168-45B9-A204-8A5320278128}" destId="{EB5A51C6-7857-4D0E-A011-80C4DE4A6424}" srcOrd="0" destOrd="0" parTransId="{D6AE1AB1-35B8-4B78-9416-8F54A22D461F}" sibTransId="{4659C576-FC3F-4B87-8E2A-3CF8B6BC9D59}"/>
    <dgm:cxn modelId="{E7C3A583-A76D-4B55-85C9-92D2C8DB7F6F}" type="presOf" srcId="{CE3E1066-F1BA-473F-8700-46B6B7390DA3}" destId="{79D72CF1-876C-4C64-B4B4-4BF2D9764B93}" srcOrd="0" destOrd="0" presId="urn:microsoft.com/office/officeart/2005/8/layout/pyramid1"/>
    <dgm:cxn modelId="{66C6E989-0C18-4E44-99C5-DD56F493A144}" srcId="{2D7C870B-C168-45B9-A204-8A5320278128}" destId="{CE3E1066-F1BA-473F-8700-46B6B7390DA3}" srcOrd="2" destOrd="0" parTransId="{FECDE334-990F-48CF-AD66-9125426E90F9}" sibTransId="{0671EC34-EA48-439E-8C48-85A46E73C1ED}"/>
    <dgm:cxn modelId="{90DE71A3-7805-457A-AD11-46B3E9798B15}" type="presOf" srcId="{A091ED4C-4022-4D61-AC34-3F60CEB2B699}" destId="{434AF700-5C39-4B6C-AB1B-873E0AC3DA00}" srcOrd="0" destOrd="0" presId="urn:microsoft.com/office/officeart/2005/8/layout/pyramid1"/>
    <dgm:cxn modelId="{FA615AA3-D9FF-4784-AC91-0E99CC8B2B89}" type="presOf" srcId="{EB5A51C6-7857-4D0E-A011-80C4DE4A6424}" destId="{F6F9DA52-61EB-4038-B665-D51C797DE05C}" srcOrd="1" destOrd="0" presId="urn:microsoft.com/office/officeart/2005/8/layout/pyramid1"/>
    <dgm:cxn modelId="{23FAC9A9-F829-4534-B890-5D3AD2312121}" type="presOf" srcId="{CE3E1066-F1BA-473F-8700-46B6B7390DA3}" destId="{39755FAF-2C84-4223-8B53-DB3132A933BE}" srcOrd="1" destOrd="0" presId="urn:microsoft.com/office/officeart/2005/8/layout/pyramid1"/>
    <dgm:cxn modelId="{5E086FE1-5EE4-4986-BA48-6C235AC41253}" type="presOf" srcId="{A091ED4C-4022-4D61-AC34-3F60CEB2B699}" destId="{43A7AEDC-221D-4477-9391-EC91727B72AE}" srcOrd="1" destOrd="0" presId="urn:microsoft.com/office/officeart/2005/8/layout/pyramid1"/>
    <dgm:cxn modelId="{44B0AEF2-88A8-49B4-818A-5B53C97B8C24}" type="presParOf" srcId="{DDE89D6D-97C3-42BD-8C5A-445C85162149}" destId="{334F3820-1090-4804-B983-8064628C3E45}" srcOrd="0" destOrd="0" presId="urn:microsoft.com/office/officeart/2005/8/layout/pyramid1"/>
    <dgm:cxn modelId="{C28FCEB5-DEED-4512-B5FC-EB3F1687C94E}" type="presParOf" srcId="{334F3820-1090-4804-B983-8064628C3E45}" destId="{86F8EF8F-883E-42FD-AA67-359DF56DE806}" srcOrd="0" destOrd="0" presId="urn:microsoft.com/office/officeart/2005/8/layout/pyramid1"/>
    <dgm:cxn modelId="{DE01FAE9-A894-400E-95FA-99A3813BD0F0}" type="presParOf" srcId="{334F3820-1090-4804-B983-8064628C3E45}" destId="{F6F9DA52-61EB-4038-B665-D51C797DE05C}" srcOrd="1" destOrd="0" presId="urn:microsoft.com/office/officeart/2005/8/layout/pyramid1"/>
    <dgm:cxn modelId="{7FB19AF9-0A17-46CD-A339-8A6B831964D3}" type="presParOf" srcId="{DDE89D6D-97C3-42BD-8C5A-445C85162149}" destId="{B765EFED-B1EE-4D0B-A4E9-27BE9E6BBCF4}" srcOrd="1" destOrd="0" presId="urn:microsoft.com/office/officeart/2005/8/layout/pyramid1"/>
    <dgm:cxn modelId="{6AE9B1D6-FC80-49D8-AFE2-FD91A269AD04}" type="presParOf" srcId="{B765EFED-B1EE-4D0B-A4E9-27BE9E6BBCF4}" destId="{434AF700-5C39-4B6C-AB1B-873E0AC3DA00}" srcOrd="0" destOrd="0" presId="urn:microsoft.com/office/officeart/2005/8/layout/pyramid1"/>
    <dgm:cxn modelId="{3053ED93-20AC-4406-9A72-D9DEA1E9083F}" type="presParOf" srcId="{B765EFED-B1EE-4D0B-A4E9-27BE9E6BBCF4}" destId="{43A7AEDC-221D-4477-9391-EC91727B72AE}" srcOrd="1" destOrd="0" presId="urn:microsoft.com/office/officeart/2005/8/layout/pyramid1"/>
    <dgm:cxn modelId="{BC73C507-E6B3-4FF3-AC13-4E9C231F1625}" type="presParOf" srcId="{DDE89D6D-97C3-42BD-8C5A-445C85162149}" destId="{C183A59E-587D-4460-879C-AA0092E1F8E6}" srcOrd="2" destOrd="0" presId="urn:microsoft.com/office/officeart/2005/8/layout/pyramid1"/>
    <dgm:cxn modelId="{EDC2FAE6-7235-4AA9-A682-A6CD049A0AA5}" type="presParOf" srcId="{C183A59E-587D-4460-879C-AA0092E1F8E6}" destId="{79D72CF1-876C-4C64-B4B4-4BF2D9764B93}" srcOrd="0" destOrd="0" presId="urn:microsoft.com/office/officeart/2005/8/layout/pyramid1"/>
    <dgm:cxn modelId="{F57B3A57-C9E0-480A-B1B9-B4A76F6B4170}" type="presParOf" srcId="{C183A59E-587D-4460-879C-AA0092E1F8E6}" destId="{39755FAF-2C84-4223-8B53-DB3132A933B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A8AFBE-6531-4297-8504-249F10471456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57BA964-5899-4BE0-88C1-41164CE277E8}">
      <dgm:prSet phldrT="[Tekst]"/>
      <dgm:spPr>
        <a:ln>
          <a:noFill/>
        </a:ln>
      </dgm:spPr>
      <dgm:t>
        <a:bodyPr/>
        <a:lstStyle/>
        <a:p>
          <a:r>
            <a:rPr lang="pl-PL" dirty="0"/>
            <a:t>22 żeńskie</a:t>
          </a:r>
        </a:p>
      </dgm:t>
    </dgm:pt>
    <dgm:pt modelId="{93432351-8DFD-4615-B5D9-618324EFF8C8}" type="parTrans" cxnId="{088E0599-0CD1-4764-AEC1-48F4F638E88E}">
      <dgm:prSet/>
      <dgm:spPr/>
      <dgm:t>
        <a:bodyPr/>
        <a:lstStyle/>
        <a:p>
          <a:endParaRPr lang="pl-PL"/>
        </a:p>
      </dgm:t>
    </dgm:pt>
    <dgm:pt modelId="{37B14DDC-34CF-4B73-9433-BE74C5C12DA7}" type="sibTrans" cxnId="{088E0599-0CD1-4764-AEC1-48F4F638E88E}">
      <dgm:prSet/>
      <dgm:spPr/>
      <dgm:t>
        <a:bodyPr/>
        <a:lstStyle/>
        <a:p>
          <a:endParaRPr lang="pl-PL"/>
        </a:p>
      </dgm:t>
    </dgm:pt>
    <dgm:pt modelId="{964E3B37-6614-4E5C-8D56-D889B94D5A1D}">
      <dgm:prSet phldrT="[Tekst]" custT="1"/>
      <dgm:spPr/>
      <dgm:t>
        <a:bodyPr/>
        <a:lstStyle/>
        <a:p>
          <a:r>
            <a:rPr lang="pl-PL" sz="1800" b="1" dirty="0"/>
            <a:t>Siostry życia wspólnego</a:t>
          </a:r>
        </a:p>
      </dgm:t>
    </dgm:pt>
    <dgm:pt modelId="{02FFADB9-9D16-426D-868A-CA0E7722BDCC}" type="parTrans" cxnId="{29EEC8CE-EE09-4F1F-B847-BA987A34A03F}">
      <dgm:prSet/>
      <dgm:spPr/>
      <dgm:t>
        <a:bodyPr/>
        <a:lstStyle/>
        <a:p>
          <a:endParaRPr lang="pl-PL"/>
        </a:p>
      </dgm:t>
    </dgm:pt>
    <dgm:pt modelId="{015B8F1B-40E3-4B6B-9858-181838FCE160}" type="sibTrans" cxnId="{29EEC8CE-EE09-4F1F-B847-BA987A34A03F}">
      <dgm:prSet/>
      <dgm:spPr/>
      <dgm:t>
        <a:bodyPr/>
        <a:lstStyle/>
        <a:p>
          <a:endParaRPr lang="pl-PL"/>
        </a:p>
      </dgm:t>
    </dgm:pt>
    <dgm:pt modelId="{BB84AF65-948E-4F55-82A2-F62755CB3E9D}">
      <dgm:prSet phldrT="[Tekst]" custT="1"/>
      <dgm:spPr/>
      <dgm:t>
        <a:bodyPr/>
        <a:lstStyle/>
        <a:p>
          <a:r>
            <a:rPr lang="pl-PL" sz="1800" b="1" dirty="0"/>
            <a:t>Siostry zjednoczone</a:t>
          </a:r>
        </a:p>
      </dgm:t>
    </dgm:pt>
    <dgm:pt modelId="{2DF6B126-2DBE-40C4-8C59-3FB33E940362}" type="parTrans" cxnId="{26E7D643-4A81-4C36-ABFA-C9732990942F}">
      <dgm:prSet/>
      <dgm:spPr/>
      <dgm:t>
        <a:bodyPr/>
        <a:lstStyle/>
        <a:p>
          <a:endParaRPr lang="pl-PL"/>
        </a:p>
      </dgm:t>
    </dgm:pt>
    <dgm:pt modelId="{A305DD14-5939-4B41-81BE-F726CFB4CD9D}" type="sibTrans" cxnId="{26E7D643-4A81-4C36-ABFA-C9732990942F}">
      <dgm:prSet/>
      <dgm:spPr/>
      <dgm:t>
        <a:bodyPr/>
        <a:lstStyle/>
        <a:p>
          <a:endParaRPr lang="pl-PL"/>
        </a:p>
      </dgm:t>
    </dgm:pt>
    <dgm:pt modelId="{B9AD7014-7537-43C1-BE9F-35CD500C5CEC}">
      <dgm:prSet phldrT="[Tekst]"/>
      <dgm:spPr>
        <a:ln>
          <a:noFill/>
        </a:ln>
      </dgm:spPr>
      <dgm:t>
        <a:bodyPr/>
        <a:lstStyle/>
        <a:p>
          <a:r>
            <a:rPr lang="pl-PL" dirty="0"/>
            <a:t>4 męskie</a:t>
          </a:r>
        </a:p>
      </dgm:t>
    </dgm:pt>
    <dgm:pt modelId="{82747FC7-BDD9-4036-B89F-93D123BA0094}" type="parTrans" cxnId="{9640E785-0AE7-4C39-9D00-BF5283D65B66}">
      <dgm:prSet/>
      <dgm:spPr/>
      <dgm:t>
        <a:bodyPr/>
        <a:lstStyle/>
        <a:p>
          <a:endParaRPr lang="pl-PL"/>
        </a:p>
      </dgm:t>
    </dgm:pt>
    <dgm:pt modelId="{157D5E40-0E2A-4959-ACFD-60F0FD10A768}" type="sibTrans" cxnId="{9640E785-0AE7-4C39-9D00-BF5283D65B66}">
      <dgm:prSet/>
      <dgm:spPr/>
      <dgm:t>
        <a:bodyPr/>
        <a:lstStyle/>
        <a:p>
          <a:endParaRPr lang="pl-PL"/>
        </a:p>
      </dgm:t>
    </dgm:pt>
    <dgm:pt modelId="{FA57764D-5E0E-4852-8912-34432393E909}">
      <dgm:prSet phldrT="[Tekst]" custT="1"/>
      <dgm:spPr/>
      <dgm:t>
        <a:bodyPr/>
        <a:lstStyle/>
        <a:p>
          <a:r>
            <a:rPr lang="pl-PL" sz="1800" b="1" dirty="0"/>
            <a:t>Siostry stowarzyszone</a:t>
          </a:r>
        </a:p>
      </dgm:t>
    </dgm:pt>
    <dgm:pt modelId="{12DE8408-109D-4CF3-9519-AFC6F81DA680}" type="parTrans" cxnId="{904DD524-9837-438F-8D78-837D047E8516}">
      <dgm:prSet/>
      <dgm:spPr/>
      <dgm:t>
        <a:bodyPr/>
        <a:lstStyle/>
        <a:p>
          <a:endParaRPr lang="pl-PL"/>
        </a:p>
      </dgm:t>
    </dgm:pt>
    <dgm:pt modelId="{E68AEADC-C8D9-4757-94EA-EC79284D6CDA}" type="sibTrans" cxnId="{904DD524-9837-438F-8D78-837D047E8516}">
      <dgm:prSet/>
      <dgm:spPr/>
      <dgm:t>
        <a:bodyPr/>
        <a:lstStyle/>
        <a:p>
          <a:endParaRPr lang="pl-PL"/>
        </a:p>
      </dgm:t>
    </dgm:pt>
    <dgm:pt modelId="{CADC014D-CD7E-47AD-9BDF-21E202193726}">
      <dgm:prSet phldrT="[Tekst]" custT="1"/>
      <dgm:spPr/>
      <dgm:t>
        <a:bodyPr/>
        <a:lstStyle/>
        <a:p>
          <a:r>
            <a:rPr lang="pl-PL" sz="1800" dirty="0"/>
            <a:t>Mieszkają razem, żyją według reguły zakonnej, zarabiają na swoje utrzymanie</a:t>
          </a:r>
        </a:p>
      </dgm:t>
    </dgm:pt>
    <dgm:pt modelId="{353232AE-4861-440A-82BA-CC36F49501CC}" type="parTrans" cxnId="{DE7E4146-1946-4D6F-B5A9-635C0CB33AFA}">
      <dgm:prSet/>
      <dgm:spPr/>
      <dgm:t>
        <a:bodyPr/>
        <a:lstStyle/>
        <a:p>
          <a:endParaRPr lang="pl-PL"/>
        </a:p>
      </dgm:t>
    </dgm:pt>
    <dgm:pt modelId="{182B8A87-4F9C-4730-A088-5DFD8777CDB8}" type="sibTrans" cxnId="{DE7E4146-1946-4D6F-B5A9-635C0CB33AFA}">
      <dgm:prSet/>
      <dgm:spPr/>
      <dgm:t>
        <a:bodyPr/>
        <a:lstStyle/>
        <a:p>
          <a:endParaRPr lang="pl-PL"/>
        </a:p>
      </dgm:t>
    </dgm:pt>
    <dgm:pt modelId="{0258533A-0627-47DB-831A-5C539658139C}">
      <dgm:prSet phldrT="[Tekst]" custT="1"/>
      <dgm:spPr/>
      <dgm:t>
        <a:bodyPr/>
        <a:lstStyle/>
        <a:p>
          <a:r>
            <a:rPr lang="pl-PL" sz="1800" dirty="0"/>
            <a:t>Mieszkają samodzielnie</a:t>
          </a:r>
          <a:br>
            <a:rPr lang="pl-PL" sz="1800" dirty="0"/>
          </a:br>
          <a:r>
            <a:rPr lang="pl-PL" sz="1800" dirty="0"/>
            <a:t>lub przy rodzinach</a:t>
          </a:r>
        </a:p>
      </dgm:t>
    </dgm:pt>
    <dgm:pt modelId="{73C81746-4A09-45DC-A4AB-D943F429893B}" type="parTrans" cxnId="{905E5901-92EA-465C-8619-E4BB2B8ACB8C}">
      <dgm:prSet/>
      <dgm:spPr/>
      <dgm:t>
        <a:bodyPr/>
        <a:lstStyle/>
        <a:p>
          <a:endParaRPr lang="pl-PL"/>
        </a:p>
      </dgm:t>
    </dgm:pt>
    <dgm:pt modelId="{3E2FB424-59C8-4F11-B1D6-5617E1AB386F}" type="sibTrans" cxnId="{905E5901-92EA-465C-8619-E4BB2B8ACB8C}">
      <dgm:prSet/>
      <dgm:spPr/>
      <dgm:t>
        <a:bodyPr/>
        <a:lstStyle/>
        <a:p>
          <a:endParaRPr lang="pl-PL"/>
        </a:p>
      </dgm:t>
    </dgm:pt>
    <dgm:pt modelId="{3AFDD697-9917-4B2B-B0ED-FB35C7CD1D05}">
      <dgm:prSet phldrT="[Tekst]" custT="1"/>
      <dgm:spPr/>
      <dgm:t>
        <a:bodyPr/>
        <a:lstStyle/>
        <a:p>
          <a:r>
            <a:rPr lang="pl-PL" sz="1800" dirty="0"/>
            <a:t>Rodzaj tercjarek, mężatki</a:t>
          </a:r>
          <a:br>
            <a:rPr lang="pl-PL" sz="1800" dirty="0"/>
          </a:br>
          <a:r>
            <a:rPr lang="pl-PL" sz="1800" dirty="0"/>
            <a:t>lub samotne</a:t>
          </a:r>
        </a:p>
      </dgm:t>
    </dgm:pt>
    <dgm:pt modelId="{A6746C78-C3E4-4B63-B520-4E64649AB7C9}" type="parTrans" cxnId="{49D484BD-A2D5-42A6-82F2-1AA87AC56024}">
      <dgm:prSet/>
      <dgm:spPr/>
      <dgm:t>
        <a:bodyPr/>
        <a:lstStyle/>
        <a:p>
          <a:endParaRPr lang="pl-PL"/>
        </a:p>
      </dgm:t>
    </dgm:pt>
    <dgm:pt modelId="{33867F14-53DE-402E-8B15-9A3681AA6E2D}" type="sibTrans" cxnId="{49D484BD-A2D5-42A6-82F2-1AA87AC56024}">
      <dgm:prSet/>
      <dgm:spPr/>
      <dgm:t>
        <a:bodyPr/>
        <a:lstStyle/>
        <a:p>
          <a:endParaRPr lang="pl-PL"/>
        </a:p>
      </dgm:t>
    </dgm:pt>
    <dgm:pt modelId="{6FF29162-D733-48DD-810F-1A2529A132E3}" type="pres">
      <dgm:prSet presAssocID="{0DA8AFBE-6531-4297-8504-249F10471456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CFE9124-492C-4899-879D-E3E3BB836275}" type="pres">
      <dgm:prSet presAssocID="{0DA8AFBE-6531-4297-8504-249F10471456}" presName="cycle" presStyleCnt="0"/>
      <dgm:spPr/>
    </dgm:pt>
    <dgm:pt modelId="{19AAF712-23CC-47E2-A373-552875F3878B}" type="pres">
      <dgm:prSet presAssocID="{0DA8AFBE-6531-4297-8504-249F10471456}" presName="centerShape" presStyleCnt="0"/>
      <dgm:spPr/>
    </dgm:pt>
    <dgm:pt modelId="{42A7588D-7B69-4029-80F6-23ECED4FA798}" type="pres">
      <dgm:prSet presAssocID="{0DA8AFBE-6531-4297-8504-249F10471456}" presName="connSite" presStyleLbl="node1" presStyleIdx="0" presStyleCnt="3"/>
      <dgm:spPr/>
    </dgm:pt>
    <dgm:pt modelId="{DF3D9DBF-882F-4314-9DDB-638AAE50AA66}" type="pres">
      <dgm:prSet presAssocID="{0DA8AFBE-6531-4297-8504-249F10471456}" presName="visible" presStyleLbl="node1" presStyleIdx="0" presStyleCnt="3" custLinFactNeighborX="-899" custLinFactNeighborY="1533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</dgm:spPr>
    </dgm:pt>
    <dgm:pt modelId="{64D3ACDD-CF90-4831-A6B7-934DEEDDC3FA}" type="pres">
      <dgm:prSet presAssocID="{93432351-8DFD-4615-B5D9-618324EFF8C8}" presName="Name25" presStyleLbl="parChTrans1D1" presStyleIdx="0" presStyleCnt="2"/>
      <dgm:spPr/>
    </dgm:pt>
    <dgm:pt modelId="{04792CF9-EDD0-43C3-8903-21C5EFBA3976}" type="pres">
      <dgm:prSet presAssocID="{E57BA964-5899-4BE0-88C1-41164CE277E8}" presName="node" presStyleCnt="0"/>
      <dgm:spPr/>
    </dgm:pt>
    <dgm:pt modelId="{D20E73EA-D4B1-4774-AF8F-A5B30A407AD3}" type="pres">
      <dgm:prSet presAssocID="{E57BA964-5899-4BE0-88C1-41164CE277E8}" presName="parentNode" presStyleLbl="node1" presStyleIdx="1" presStyleCnt="3" custScaleX="123981" custScaleY="120618" custLinFactNeighborX="74609" custLinFactNeighborY="4188">
        <dgm:presLayoutVars>
          <dgm:chMax val="1"/>
          <dgm:bulletEnabled val="1"/>
        </dgm:presLayoutVars>
      </dgm:prSet>
      <dgm:spPr/>
    </dgm:pt>
    <dgm:pt modelId="{2521D10C-A8BC-4E99-9889-E61C7CC20371}" type="pres">
      <dgm:prSet presAssocID="{E57BA964-5899-4BE0-88C1-41164CE277E8}" presName="childNode" presStyleLbl="revTx" presStyleIdx="0" presStyleCnt="1">
        <dgm:presLayoutVars>
          <dgm:bulletEnabled val="1"/>
        </dgm:presLayoutVars>
      </dgm:prSet>
      <dgm:spPr/>
    </dgm:pt>
    <dgm:pt modelId="{02001C9B-68BD-4002-A277-7CD42F57B0FA}" type="pres">
      <dgm:prSet presAssocID="{82747FC7-BDD9-4036-B89F-93D123BA0094}" presName="Name25" presStyleLbl="parChTrans1D1" presStyleIdx="1" presStyleCnt="2"/>
      <dgm:spPr/>
    </dgm:pt>
    <dgm:pt modelId="{039B5076-5996-4C9E-8CE0-D84EF7A9D494}" type="pres">
      <dgm:prSet presAssocID="{B9AD7014-7537-43C1-BE9F-35CD500C5CEC}" presName="node" presStyleCnt="0"/>
      <dgm:spPr/>
    </dgm:pt>
    <dgm:pt modelId="{7EED8179-EB5D-4D61-BB3E-C98B26CB7D61}" type="pres">
      <dgm:prSet presAssocID="{B9AD7014-7537-43C1-BE9F-35CD500C5CEC}" presName="parentNode" presStyleLbl="node1" presStyleIdx="2" presStyleCnt="3" custScaleX="46834" custScaleY="44415" custLinFactNeighborX="-16056" custLinFactNeighborY="-86436">
        <dgm:presLayoutVars>
          <dgm:chMax val="1"/>
          <dgm:bulletEnabled val="1"/>
        </dgm:presLayoutVars>
      </dgm:prSet>
      <dgm:spPr/>
    </dgm:pt>
    <dgm:pt modelId="{6EF33F04-49E8-49E0-ADC2-D3F2854D279E}" type="pres">
      <dgm:prSet presAssocID="{B9AD7014-7537-43C1-BE9F-35CD500C5CEC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905E5901-92EA-465C-8619-E4BB2B8ACB8C}" srcId="{BB84AF65-948E-4F55-82A2-F62755CB3E9D}" destId="{0258533A-0627-47DB-831A-5C539658139C}" srcOrd="0" destOrd="0" parTransId="{73C81746-4A09-45DC-A4AB-D943F429893B}" sibTransId="{3E2FB424-59C8-4F11-B1D6-5617E1AB386F}"/>
    <dgm:cxn modelId="{A359F901-DBC0-4D74-A171-B606FF4FB6A4}" type="presOf" srcId="{FA57764D-5E0E-4852-8912-34432393E909}" destId="{2521D10C-A8BC-4E99-9889-E61C7CC20371}" srcOrd="0" destOrd="4" presId="urn:microsoft.com/office/officeart/2005/8/layout/radial2"/>
    <dgm:cxn modelId="{69A95505-5D6D-45FE-83AB-C3E311EC47A4}" type="presOf" srcId="{82747FC7-BDD9-4036-B89F-93D123BA0094}" destId="{02001C9B-68BD-4002-A277-7CD42F57B0FA}" srcOrd="0" destOrd="0" presId="urn:microsoft.com/office/officeart/2005/8/layout/radial2"/>
    <dgm:cxn modelId="{42B17608-C32D-4965-8DCB-B944115EC3C4}" type="presOf" srcId="{E57BA964-5899-4BE0-88C1-41164CE277E8}" destId="{D20E73EA-D4B1-4774-AF8F-A5B30A407AD3}" srcOrd="0" destOrd="0" presId="urn:microsoft.com/office/officeart/2005/8/layout/radial2"/>
    <dgm:cxn modelId="{226ACA0B-6C3E-47E9-945A-9B404FD12FE6}" type="presOf" srcId="{CADC014D-CD7E-47AD-9BDF-21E202193726}" destId="{2521D10C-A8BC-4E99-9889-E61C7CC20371}" srcOrd="0" destOrd="1" presId="urn:microsoft.com/office/officeart/2005/8/layout/radial2"/>
    <dgm:cxn modelId="{2D8E240E-0A2A-4F17-BCBF-689D8AFFA405}" type="presOf" srcId="{964E3B37-6614-4E5C-8D56-D889B94D5A1D}" destId="{2521D10C-A8BC-4E99-9889-E61C7CC20371}" srcOrd="0" destOrd="0" presId="urn:microsoft.com/office/officeart/2005/8/layout/radial2"/>
    <dgm:cxn modelId="{AD673A1E-022A-4E52-9777-EBDAA27800A9}" type="presOf" srcId="{93432351-8DFD-4615-B5D9-618324EFF8C8}" destId="{64D3ACDD-CF90-4831-A6B7-934DEEDDC3FA}" srcOrd="0" destOrd="0" presId="urn:microsoft.com/office/officeart/2005/8/layout/radial2"/>
    <dgm:cxn modelId="{904DD524-9837-438F-8D78-837D047E8516}" srcId="{E57BA964-5899-4BE0-88C1-41164CE277E8}" destId="{FA57764D-5E0E-4852-8912-34432393E909}" srcOrd="2" destOrd="0" parTransId="{12DE8408-109D-4CF3-9519-AFC6F81DA680}" sibTransId="{E68AEADC-C8D9-4757-94EA-EC79284D6CDA}"/>
    <dgm:cxn modelId="{97D39D32-FD77-4D11-B713-AD25F8860221}" type="presOf" srcId="{0DA8AFBE-6531-4297-8504-249F10471456}" destId="{6FF29162-D733-48DD-810F-1A2529A132E3}" srcOrd="0" destOrd="0" presId="urn:microsoft.com/office/officeart/2005/8/layout/radial2"/>
    <dgm:cxn modelId="{26E7D643-4A81-4C36-ABFA-C9732990942F}" srcId="{E57BA964-5899-4BE0-88C1-41164CE277E8}" destId="{BB84AF65-948E-4F55-82A2-F62755CB3E9D}" srcOrd="1" destOrd="0" parTransId="{2DF6B126-2DBE-40C4-8C59-3FB33E940362}" sibTransId="{A305DD14-5939-4B41-81BE-F726CFB4CD9D}"/>
    <dgm:cxn modelId="{DE7E4146-1946-4D6F-B5A9-635C0CB33AFA}" srcId="{964E3B37-6614-4E5C-8D56-D889B94D5A1D}" destId="{CADC014D-CD7E-47AD-9BDF-21E202193726}" srcOrd="0" destOrd="0" parTransId="{353232AE-4861-440A-82BA-CC36F49501CC}" sibTransId="{182B8A87-4F9C-4730-A088-5DFD8777CDB8}"/>
    <dgm:cxn modelId="{E72F5556-D727-46D5-AE07-9A156AA8E88C}" type="presOf" srcId="{B9AD7014-7537-43C1-BE9F-35CD500C5CEC}" destId="{7EED8179-EB5D-4D61-BB3E-C98B26CB7D61}" srcOrd="0" destOrd="0" presId="urn:microsoft.com/office/officeart/2005/8/layout/radial2"/>
    <dgm:cxn modelId="{51EB8277-50DA-4151-AA4C-E3AA43FC0653}" type="presOf" srcId="{BB84AF65-948E-4F55-82A2-F62755CB3E9D}" destId="{2521D10C-A8BC-4E99-9889-E61C7CC20371}" srcOrd="0" destOrd="2" presId="urn:microsoft.com/office/officeart/2005/8/layout/radial2"/>
    <dgm:cxn modelId="{9640E785-0AE7-4C39-9D00-BF5283D65B66}" srcId="{0DA8AFBE-6531-4297-8504-249F10471456}" destId="{B9AD7014-7537-43C1-BE9F-35CD500C5CEC}" srcOrd="1" destOrd="0" parTransId="{82747FC7-BDD9-4036-B89F-93D123BA0094}" sibTransId="{157D5E40-0E2A-4959-ACFD-60F0FD10A768}"/>
    <dgm:cxn modelId="{088E0599-0CD1-4764-AEC1-48F4F638E88E}" srcId="{0DA8AFBE-6531-4297-8504-249F10471456}" destId="{E57BA964-5899-4BE0-88C1-41164CE277E8}" srcOrd="0" destOrd="0" parTransId="{93432351-8DFD-4615-B5D9-618324EFF8C8}" sibTransId="{37B14DDC-34CF-4B73-9433-BE74C5C12DA7}"/>
    <dgm:cxn modelId="{3DC674B9-D223-432C-8EFF-63DDB11FF07B}" type="presOf" srcId="{0258533A-0627-47DB-831A-5C539658139C}" destId="{2521D10C-A8BC-4E99-9889-E61C7CC20371}" srcOrd="0" destOrd="3" presId="urn:microsoft.com/office/officeart/2005/8/layout/radial2"/>
    <dgm:cxn modelId="{E98245BB-04C2-4D7D-80F0-11FB4DF4F34B}" type="presOf" srcId="{3AFDD697-9917-4B2B-B0ED-FB35C7CD1D05}" destId="{2521D10C-A8BC-4E99-9889-E61C7CC20371}" srcOrd="0" destOrd="5" presId="urn:microsoft.com/office/officeart/2005/8/layout/radial2"/>
    <dgm:cxn modelId="{49D484BD-A2D5-42A6-82F2-1AA87AC56024}" srcId="{FA57764D-5E0E-4852-8912-34432393E909}" destId="{3AFDD697-9917-4B2B-B0ED-FB35C7CD1D05}" srcOrd="0" destOrd="0" parTransId="{A6746C78-C3E4-4B63-B520-4E64649AB7C9}" sibTransId="{33867F14-53DE-402E-8B15-9A3681AA6E2D}"/>
    <dgm:cxn modelId="{29EEC8CE-EE09-4F1F-B847-BA987A34A03F}" srcId="{E57BA964-5899-4BE0-88C1-41164CE277E8}" destId="{964E3B37-6614-4E5C-8D56-D889B94D5A1D}" srcOrd="0" destOrd="0" parTransId="{02FFADB9-9D16-426D-868A-CA0E7722BDCC}" sibTransId="{015B8F1B-40E3-4B6B-9858-181838FCE160}"/>
    <dgm:cxn modelId="{9BEA5527-8C38-4878-BE26-6F225DC91935}" type="presParOf" srcId="{6FF29162-D733-48DD-810F-1A2529A132E3}" destId="{BCFE9124-492C-4899-879D-E3E3BB836275}" srcOrd="0" destOrd="0" presId="urn:microsoft.com/office/officeart/2005/8/layout/radial2"/>
    <dgm:cxn modelId="{E5D848D3-5077-499D-95E8-C36BEEB6A39A}" type="presParOf" srcId="{BCFE9124-492C-4899-879D-E3E3BB836275}" destId="{19AAF712-23CC-47E2-A373-552875F3878B}" srcOrd="0" destOrd="0" presId="urn:microsoft.com/office/officeart/2005/8/layout/radial2"/>
    <dgm:cxn modelId="{535703D1-C3B0-402A-8166-B7BE63B3427A}" type="presParOf" srcId="{19AAF712-23CC-47E2-A373-552875F3878B}" destId="{42A7588D-7B69-4029-80F6-23ECED4FA798}" srcOrd="0" destOrd="0" presId="urn:microsoft.com/office/officeart/2005/8/layout/radial2"/>
    <dgm:cxn modelId="{0057C5F9-606F-4447-B04A-CF905094AA8B}" type="presParOf" srcId="{19AAF712-23CC-47E2-A373-552875F3878B}" destId="{DF3D9DBF-882F-4314-9DDB-638AAE50AA66}" srcOrd="1" destOrd="0" presId="urn:microsoft.com/office/officeart/2005/8/layout/radial2"/>
    <dgm:cxn modelId="{D310AF37-81D3-46E1-AF55-D97EFFFB8630}" type="presParOf" srcId="{BCFE9124-492C-4899-879D-E3E3BB836275}" destId="{64D3ACDD-CF90-4831-A6B7-934DEEDDC3FA}" srcOrd="1" destOrd="0" presId="urn:microsoft.com/office/officeart/2005/8/layout/radial2"/>
    <dgm:cxn modelId="{8251B1EE-C43B-41C5-AA10-61DD602EC1C0}" type="presParOf" srcId="{BCFE9124-492C-4899-879D-E3E3BB836275}" destId="{04792CF9-EDD0-43C3-8903-21C5EFBA3976}" srcOrd="2" destOrd="0" presId="urn:microsoft.com/office/officeart/2005/8/layout/radial2"/>
    <dgm:cxn modelId="{32DEC96E-AC66-413C-8C25-46B4D21E2C37}" type="presParOf" srcId="{04792CF9-EDD0-43C3-8903-21C5EFBA3976}" destId="{D20E73EA-D4B1-4774-AF8F-A5B30A407AD3}" srcOrd="0" destOrd="0" presId="urn:microsoft.com/office/officeart/2005/8/layout/radial2"/>
    <dgm:cxn modelId="{3CD6F6B2-67C8-4641-8D8F-3918EDCC76C1}" type="presParOf" srcId="{04792CF9-EDD0-43C3-8903-21C5EFBA3976}" destId="{2521D10C-A8BC-4E99-9889-E61C7CC20371}" srcOrd="1" destOrd="0" presId="urn:microsoft.com/office/officeart/2005/8/layout/radial2"/>
    <dgm:cxn modelId="{DF82EB1A-688F-4FFF-92F9-C09FF05E7C4B}" type="presParOf" srcId="{BCFE9124-492C-4899-879D-E3E3BB836275}" destId="{02001C9B-68BD-4002-A277-7CD42F57B0FA}" srcOrd="3" destOrd="0" presId="urn:microsoft.com/office/officeart/2005/8/layout/radial2"/>
    <dgm:cxn modelId="{0DAC1D05-7602-41F3-943D-B7FE9613E19A}" type="presParOf" srcId="{BCFE9124-492C-4899-879D-E3E3BB836275}" destId="{039B5076-5996-4C9E-8CE0-D84EF7A9D494}" srcOrd="4" destOrd="0" presId="urn:microsoft.com/office/officeart/2005/8/layout/radial2"/>
    <dgm:cxn modelId="{5BA80178-4337-4172-96C0-C65897425AD5}" type="presParOf" srcId="{039B5076-5996-4C9E-8CE0-D84EF7A9D494}" destId="{7EED8179-EB5D-4D61-BB3E-C98B26CB7D61}" srcOrd="0" destOrd="0" presId="urn:microsoft.com/office/officeart/2005/8/layout/radial2"/>
    <dgm:cxn modelId="{0FC577FC-2499-4A15-ACB5-0F1E63B10EC9}" type="presParOf" srcId="{039B5076-5996-4C9E-8CE0-D84EF7A9D494}" destId="{6EF33F04-49E8-49E0-ADC2-D3F2854D279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8EF8F-883E-42FD-AA67-359DF56DE806}">
      <dsp:nvSpPr>
        <dsp:cNvPr id="0" name=""/>
        <dsp:cNvSpPr/>
      </dsp:nvSpPr>
      <dsp:spPr>
        <a:xfrm>
          <a:off x="2686324" y="0"/>
          <a:ext cx="3958685" cy="2515977"/>
        </a:xfrm>
        <a:prstGeom prst="trapezoid">
          <a:avLst>
            <a:gd name="adj" fmla="val 79021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endParaRPr lang="pl-PL" sz="1600" kern="1200" dirty="0">
            <a:solidFill>
              <a:schemeClr val="tx1"/>
            </a:solidFill>
            <a:effectLst/>
            <a:latin typeface="+mn-lt"/>
            <a:ea typeface="Calibri" panose="020F050202020403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>
            <a:solidFill>
              <a:schemeClr val="tx1"/>
            </a:solidFill>
            <a:effectLst/>
            <a:latin typeface="+mn-lt"/>
            <a:ea typeface="Calibri" panose="020F050202020403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Stosunki </a:t>
          </a:r>
          <a:b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polityczne i prawne </a:t>
          </a:r>
          <a:b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między zwierzchnikami</a:t>
          </a:r>
          <a:b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 społeczności religijnej </a:t>
          </a:r>
          <a:b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</a:br>
          <a: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i społeczności świeckiej</a:t>
          </a:r>
          <a:endParaRPr lang="pl-PL" sz="1600" kern="1200" dirty="0">
            <a:solidFill>
              <a:schemeClr val="tx1"/>
            </a:solidFill>
            <a:latin typeface="+mn-lt"/>
          </a:endParaRPr>
        </a:p>
      </dsp:txBody>
      <dsp:txXfrm>
        <a:off x="2686324" y="0"/>
        <a:ext cx="3958685" cy="2515977"/>
      </dsp:txXfrm>
    </dsp:sp>
    <dsp:sp modelId="{434AF700-5C39-4B6C-AB1B-873E0AC3DA00}">
      <dsp:nvSpPr>
        <dsp:cNvPr id="0" name=""/>
        <dsp:cNvSpPr/>
      </dsp:nvSpPr>
      <dsp:spPr>
        <a:xfrm>
          <a:off x="1338758" y="2515977"/>
          <a:ext cx="6653817" cy="1694180"/>
        </a:xfrm>
        <a:prstGeom prst="trapezoid">
          <a:avLst>
            <a:gd name="adj" fmla="val 79021"/>
          </a:avLst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Religijność społeczna, odniesienia społeczności świeckiej do religii, regulujące działania zbiorowe i życie wspólnoty narodowej</a:t>
          </a:r>
          <a:endParaRPr lang="pl-PL" sz="1600" kern="1200" dirty="0">
            <a:solidFill>
              <a:schemeClr val="tx1"/>
            </a:solidFill>
            <a:latin typeface="+mn-lt"/>
          </a:endParaRPr>
        </a:p>
      </dsp:txBody>
      <dsp:txXfrm>
        <a:off x="2503176" y="2515977"/>
        <a:ext cx="4324981" cy="1694180"/>
      </dsp:txXfrm>
    </dsp:sp>
    <dsp:sp modelId="{79D72CF1-876C-4C64-B4B4-4BF2D9764B93}">
      <dsp:nvSpPr>
        <dsp:cNvPr id="0" name=""/>
        <dsp:cNvSpPr/>
      </dsp:nvSpPr>
      <dsp:spPr>
        <a:xfrm>
          <a:off x="0" y="4210158"/>
          <a:ext cx="9331335" cy="1694180"/>
        </a:xfrm>
        <a:prstGeom prst="trapezoid">
          <a:avLst>
            <a:gd name="adj" fmla="val 79021"/>
          </a:avLst>
        </a:prstGeom>
        <a:solidFill>
          <a:schemeClr val="accent2">
            <a:lumMod val="5000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rPr>
            <a:t>Przekonania, uczucia religijne i postępowanie ludzi, którzy są jednocześnie poddanymi lub obywatelami państwa i wiernymi Kościoła</a:t>
          </a:r>
          <a:endParaRPr lang="pl-PL" sz="1600" kern="1200" dirty="0">
            <a:solidFill>
              <a:schemeClr val="tx1"/>
            </a:solidFill>
            <a:latin typeface="+mn-lt"/>
          </a:endParaRPr>
        </a:p>
      </dsp:txBody>
      <dsp:txXfrm>
        <a:off x="1632983" y="4210158"/>
        <a:ext cx="6065367" cy="1694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01C9B-68BD-4002-A277-7CD42F57B0FA}">
      <dsp:nvSpPr>
        <dsp:cNvPr id="0" name=""/>
        <dsp:cNvSpPr/>
      </dsp:nvSpPr>
      <dsp:spPr>
        <a:xfrm rot="21457992">
          <a:off x="4814088" y="2969154"/>
          <a:ext cx="1074541" cy="48603"/>
        </a:xfrm>
        <a:custGeom>
          <a:avLst/>
          <a:gdLst/>
          <a:ahLst/>
          <a:cxnLst/>
          <a:rect l="0" t="0" r="0" b="0"/>
          <a:pathLst>
            <a:path>
              <a:moveTo>
                <a:pt x="0" y="24301"/>
              </a:moveTo>
              <a:lnTo>
                <a:pt x="1074541" y="243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3ACDD-CF90-4831-A6B7-934DEEDDC3FA}">
      <dsp:nvSpPr>
        <dsp:cNvPr id="0" name=""/>
        <dsp:cNvSpPr/>
      </dsp:nvSpPr>
      <dsp:spPr>
        <a:xfrm rot="20415004">
          <a:off x="4747788" y="2219553"/>
          <a:ext cx="2269766" cy="48603"/>
        </a:xfrm>
        <a:custGeom>
          <a:avLst/>
          <a:gdLst/>
          <a:ahLst/>
          <a:cxnLst/>
          <a:rect l="0" t="0" r="0" b="0"/>
          <a:pathLst>
            <a:path>
              <a:moveTo>
                <a:pt x="0" y="24301"/>
              </a:moveTo>
              <a:lnTo>
                <a:pt x="2269766" y="243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D9DBF-882F-4314-9DDB-638AAE50AA66}">
      <dsp:nvSpPr>
        <dsp:cNvPr id="0" name=""/>
        <dsp:cNvSpPr/>
      </dsp:nvSpPr>
      <dsp:spPr>
        <a:xfrm>
          <a:off x="1814979" y="1855597"/>
          <a:ext cx="3491970" cy="34919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E73EA-D4B1-4774-AF8F-A5B30A407AD3}">
      <dsp:nvSpPr>
        <dsp:cNvPr id="0" name=""/>
        <dsp:cNvSpPr/>
      </dsp:nvSpPr>
      <dsp:spPr>
        <a:xfrm>
          <a:off x="6875850" y="273246"/>
          <a:ext cx="2423619" cy="2357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22 żeńskie</a:t>
          </a:r>
        </a:p>
      </dsp:txBody>
      <dsp:txXfrm>
        <a:off x="7230781" y="618549"/>
        <a:ext cx="1713757" cy="1667272"/>
      </dsp:txXfrm>
    </dsp:sp>
    <dsp:sp modelId="{2521D10C-A8BC-4E99-9889-E61C7CC20371}">
      <dsp:nvSpPr>
        <dsp:cNvPr id="0" name=""/>
        <dsp:cNvSpPr/>
      </dsp:nvSpPr>
      <dsp:spPr>
        <a:xfrm>
          <a:off x="8908967" y="273246"/>
          <a:ext cx="3635429" cy="2357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kern="1200" dirty="0"/>
            <a:t>Siostry życia wspólnego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Mieszkają razem, żyją według reguły zakonnej, zarabiają na swoje utrzymanie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kern="1200" dirty="0"/>
            <a:t>Siostry zjednoczone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Mieszkają samodzielnie</a:t>
          </a:r>
          <a:br>
            <a:rPr lang="pl-PL" sz="1800" kern="1200" dirty="0"/>
          </a:br>
          <a:r>
            <a:rPr lang="pl-PL" sz="1800" kern="1200" dirty="0"/>
            <a:t>lub przy rodzinach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kern="1200" dirty="0"/>
            <a:t>Siostry stowarzyszone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Rodzaj tercjarek, mężatki</a:t>
          </a:r>
          <a:br>
            <a:rPr lang="pl-PL" sz="1800" kern="1200" dirty="0"/>
          </a:br>
          <a:r>
            <a:rPr lang="pl-PL" sz="1800" kern="1200" dirty="0"/>
            <a:t>lub samotne</a:t>
          </a:r>
        </a:p>
      </dsp:txBody>
      <dsp:txXfrm>
        <a:off x="8908967" y="273246"/>
        <a:ext cx="3635429" cy="2357878"/>
      </dsp:txXfrm>
    </dsp:sp>
    <dsp:sp modelId="{7EED8179-EB5D-4D61-BB3E-C98B26CB7D61}">
      <dsp:nvSpPr>
        <dsp:cNvPr id="0" name=""/>
        <dsp:cNvSpPr/>
      </dsp:nvSpPr>
      <dsp:spPr>
        <a:xfrm>
          <a:off x="5887706" y="2485721"/>
          <a:ext cx="981257" cy="9305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4 męskie</a:t>
          </a:r>
        </a:p>
      </dsp:txBody>
      <dsp:txXfrm>
        <a:off x="6031408" y="2622001"/>
        <a:ext cx="693853" cy="658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002BBE-AD1F-4D70-BBCF-12919387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A81C999-844E-4E3D-AA48-D6FC8ABC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66C565-3801-4BFF-B46D-7C4664BB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4E58D9-C8A7-4F3A-A559-8CB4B3E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D93809-EA9C-4145-BB01-61A9E94D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7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648D4-6DA9-44A6-8CF1-4B8B6917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BBE2FA-532B-44F1-8768-BBE4A6DA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25E281-53B1-4BFE-8662-F0B2BC10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054433-3677-46DC-880F-99E00AC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55078B-4E3B-408E-82AB-12C866FB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18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DEC4F94-5487-4F01-9506-C19650E1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19E3D8-82A5-4FAF-A4D1-1E43E1EC5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DE12CA-D928-49E6-B701-834E4F9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CB5FB1-E057-47BC-9724-0067513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DAEF7-71E6-4E43-A747-47F1ED8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7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2890EA-4AEF-4F03-83B6-21E9D2F8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EED84-E11C-4CED-AE42-18A3FF2B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356DA3-7EE6-4215-B6CF-E4F597BD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D0B09B-0A44-4AA9-941F-938FAA09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48BCA8-D465-41CD-9F17-9D92866A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52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EEAA4E-3074-44D6-A688-CF63044A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26A84E-D1AB-494D-B18B-FE01BDE1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AFB8-C2BB-4BE5-9875-B84A446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78C7B0-4052-49E9-8B8E-43A272A6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1502B2-4095-478D-832E-AA3F0D2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9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DE5B6-BE77-456C-AA67-21E0B1C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2CC4A8-69F8-4F15-9068-9B0801DE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56B985-858A-45F6-B76D-D7C8BB39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F531AD-090F-4B45-9460-DFFB90CF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42B9D8-5EAE-40A1-86AC-F90D49CB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1495F7-5D30-4CE7-A865-5A4A0C1B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59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C76C84-644B-4BFA-882B-57DF5025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C9C6B1-D36D-471C-856F-92A8B87B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703B8B-6DD0-4404-B9B8-77CC4382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68A1659-B406-4E89-A212-2875A232E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254630-0EC9-4345-8B75-6FB8A7871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9EA53CB-A4E2-41A6-9ABD-2477C885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B67F95-5ECE-4BB8-9820-EFA21B81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09AE284-CE6A-4322-9F34-300A48E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73402-AABA-4CF4-965C-E646D630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2FBA914-42D1-4636-BB5B-D5335D7D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20EC838-EA46-4E6E-BF34-B9D202B8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B780B5-06D1-48D8-AF01-AC83FFF0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27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63EEB58-0350-4A42-9A24-CD33889F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64F5E37-9F6F-4CC9-912A-8F6D1316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6957E-2DE9-4A1C-BAB4-DBDBBC06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99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31F0C-90D3-4272-91D0-6186F0AD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86D6B-57BA-403C-A42D-4DEC3758C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CE1F7F-9357-47A2-929C-F3D094843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25B702-234F-4F17-B354-C381D141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F9713F-AC98-42C4-9165-7F4D2C6F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A1401B-2642-4035-8651-736F3FAE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1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3B009-8AD9-4793-891A-C69773BC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B579D33-67DE-4744-9096-B6F7AB0E8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41416C-1724-4509-899F-A0F7CD521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FEFBAC-631D-4442-9D58-27C1724C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58C596-804E-428D-8CD0-9519DD5C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AF73EE-8219-4CF3-AD45-19D6535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6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EE716B-354E-46D1-A7C5-1021B484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505054-E819-4196-87E0-2F2BC00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81382F-CA66-40E1-8616-48F76EAB7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C2F4BF-474D-4FDA-8A0D-3D1C8BCA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A7DCB-D138-4501-90A8-BA571778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28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image" Target="../media/image38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1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2.emf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C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390869-167C-419B-8900-1F6C80B3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-1805495"/>
            <a:ext cx="12312503" cy="1111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5FDE798-D97A-4FDF-9F35-6D1F21E2D7E2}"/>
              </a:ext>
            </a:extLst>
          </p:cNvPr>
          <p:cNvSpPr/>
          <p:nvPr/>
        </p:nvSpPr>
        <p:spPr>
          <a:xfrm>
            <a:off x="4821516" y="2967335"/>
            <a:ext cx="25489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19 WRZEŚNIA 2019 R. </a:t>
            </a:r>
          </a:p>
          <a:p>
            <a:pPr algn="ctr"/>
            <a:r>
              <a:rPr lang="pl-PL" dirty="0">
                <a:solidFill>
                  <a:srgbClr val="C00000"/>
                </a:solidFill>
              </a:rPr>
              <a:t>SEKCJA 4.</a:t>
            </a:r>
            <a:r>
              <a:rPr lang="pl-PL" dirty="0"/>
              <a:t> </a:t>
            </a:r>
          </a:p>
          <a:p>
            <a:pPr algn="ctr"/>
            <a:r>
              <a:rPr lang="pl-PL" dirty="0"/>
              <a:t>HISTORIA XIX WIEKU</a:t>
            </a:r>
          </a:p>
        </p:txBody>
      </p:sp>
      <p:pic>
        <p:nvPicPr>
          <p:cNvPr id="1028" name="Picture 4" descr="Rejestracja na preferencyjnych warunkach przedÅuÅ¼ona do 15 lipca!">
            <a:extLst>
              <a:ext uri="{FF2B5EF4-FFF2-40B4-BE49-F238E27FC236}">
                <a16:creationId xmlns:a16="http://schemas.microsoft.com/office/drawing/2014/main" id="{3E8D3F8F-CC4E-47CD-B394-9A24EBB5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762125"/>
            <a:ext cx="5143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Nowe gromadzenia zakonne i aktywizacja kobiet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D7708D8-0885-4D0A-83A3-F7B45AB2B570}"/>
              </a:ext>
            </a:extLst>
          </p:cNvPr>
          <p:cNvSpPr txBox="1">
            <a:spLocks/>
          </p:cNvSpPr>
          <p:nvPr/>
        </p:nvSpPr>
        <p:spPr>
          <a:xfrm>
            <a:off x="3244181" y="1230858"/>
            <a:ext cx="8716243" cy="5192121"/>
          </a:xfrm>
          <a:prstGeom prst="rect">
            <a:avLst/>
          </a:prstGeom>
        </p:spPr>
        <p:txBody>
          <a:bodyPr vert="horz" lIns="91440" tIns="45720" rIns="91440" bIns="45720" numCol="2" spcCol="36000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pl-PL" sz="7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Poszczególne zgromadzenia były tworzone przez osoby </a:t>
            </a:r>
            <a:b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z konkretnej grupy społeczno-zawodowej, które podejmowały pracę zgodną ze swymi kwalifikacjami </a:t>
            </a:r>
            <a:b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i dostosowaną do potrzeb swego środowiska. </a:t>
            </a:r>
          </a:p>
          <a:p>
            <a:pPr marL="176213" indent="-176213">
              <a:lnSpc>
                <a:spcPct val="120000"/>
              </a:lnSpc>
            </a:pPr>
            <a:endParaRPr lang="pl-PL" sz="7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6213" indent="-176213">
              <a:lnSpc>
                <a:spcPct val="120000"/>
              </a:lnSpc>
            </a:pPr>
            <a:endParaRPr lang="pl-PL" sz="7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6213" indent="-176213">
              <a:lnSpc>
                <a:spcPct val="120000"/>
              </a:lnSpc>
            </a:pPr>
            <a:endParaRPr lang="pl-PL" sz="7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6213" indent="-176213">
              <a:lnSpc>
                <a:spcPct val="120000"/>
              </a:lnSpc>
            </a:pPr>
            <a:endParaRPr lang="pl-PL" sz="7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6213" indent="-176213">
              <a:lnSpc>
                <a:spcPct val="120000"/>
              </a:lnSpc>
            </a:pPr>
            <a:endParaRPr lang="pl-PL" sz="7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6213" indent="-176213">
              <a:lnSpc>
                <a:spcPct val="120000"/>
              </a:lnSpc>
            </a:pPr>
            <a:endParaRPr lang="pl-PL" sz="7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6213" indent="-176213">
              <a:lnSpc>
                <a:spcPct val="120000"/>
              </a:lnSpc>
            </a:pPr>
            <a:endParaRPr lang="pl-PL" sz="7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6213" indent="-176213">
              <a:lnSpc>
                <a:spcPct val="120000"/>
              </a:lnSpc>
            </a:pPr>
            <a:r>
              <a:rPr lang="pl-PL" sz="7200" dirty="0">
                <a:solidFill>
                  <a:srgbClr val="C00000"/>
                </a:solidFill>
                <a:cs typeface="Times New Roman" panose="02020603050405020304" pitchFamily="18" charset="0"/>
              </a:rPr>
              <a:t>Działalność:</a:t>
            </a:r>
          </a:p>
          <a:p>
            <a:pPr marL="273050" indent="-273050">
              <a:lnSpc>
                <a:spcPct val="120000"/>
              </a:lnSpc>
              <a:buFont typeface="+mj-lt"/>
              <a:buAutoNum type="arabicPeriod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apostolat środowiskowy - dawanie wzoru chrześcijańskiego życia </a:t>
            </a:r>
            <a:b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w świecie</a:t>
            </a:r>
          </a:p>
          <a:p>
            <a:pPr marL="273050" indent="-273050">
              <a:lnSpc>
                <a:spcPct val="120000"/>
              </a:lnSpc>
              <a:buFont typeface="+mj-lt"/>
              <a:buAutoNum type="arabicPeriod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tworzenie placówek i instytucji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ochronki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szkoły dla dzieci i dorosłych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czytelnie i biblioteki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pracownie rzemieślnicze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biura pośrednictwa pracy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kasy zapomogowe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schroniska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świetlice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jadłodajnie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7200" dirty="0">
                <a:solidFill>
                  <a:schemeClr val="tx1"/>
                </a:solidFill>
                <a:cs typeface="Times New Roman" panose="02020603050405020304" pitchFamily="18" charset="0"/>
              </a:rPr>
              <a:t>gospody bezalkoholowe.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9C8B57-6FFD-49F2-BEE0-E84E233DC2ED}"/>
              </a:ext>
            </a:extLst>
          </p:cNvPr>
          <p:cNvSpPr txBox="1"/>
          <p:nvPr/>
        </p:nvSpPr>
        <p:spPr>
          <a:xfrm>
            <a:off x="-12153183" y="56257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69A1A45-9D22-4390-8D8F-95FA88BF7297}"/>
              </a:ext>
            </a:extLst>
          </p:cNvPr>
          <p:cNvSpPr txBox="1"/>
          <p:nvPr/>
        </p:nvSpPr>
        <p:spPr>
          <a:xfrm>
            <a:off x="-12000783" y="57781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812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FC9FB625-4BD5-434A-8B69-E3F6A8BCC9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11588" b="4905"/>
          <a:stretch/>
        </p:blipFill>
        <p:spPr>
          <a:xfrm>
            <a:off x="7418565" y="1754912"/>
            <a:ext cx="1697029" cy="286830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+mj-lt"/>
              </a:rPr>
              <a:t>Nowe gromadzenia zakonne i aktywizacja kobiet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9C8B57-6FFD-49F2-BEE0-E84E233DC2ED}"/>
              </a:ext>
            </a:extLst>
          </p:cNvPr>
          <p:cNvSpPr txBox="1"/>
          <p:nvPr/>
        </p:nvSpPr>
        <p:spPr>
          <a:xfrm>
            <a:off x="-12153183" y="56257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69A1A45-9D22-4390-8D8F-95FA88BF7297}"/>
              </a:ext>
            </a:extLst>
          </p:cNvPr>
          <p:cNvSpPr txBox="1"/>
          <p:nvPr/>
        </p:nvSpPr>
        <p:spPr>
          <a:xfrm>
            <a:off x="-12000783" y="57781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C5D1553-719D-4E33-A79F-C63D193B0FEB}"/>
              </a:ext>
            </a:extLst>
          </p:cNvPr>
          <p:cNvSpPr txBox="1"/>
          <p:nvPr/>
        </p:nvSpPr>
        <p:spPr>
          <a:xfrm>
            <a:off x="3178733" y="853328"/>
            <a:ext cx="901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cs typeface="Times New Roman" panose="02020603050405020304" pitchFamily="18" charset="0"/>
              </a:rPr>
              <a:t>„...będą wpływały na duchowy, obywatelski i materialny rozwój społeczeństwa polskiego”.</a:t>
            </a:r>
            <a:r>
              <a:rPr lang="pl-PL" dirty="0">
                <a:cs typeface="Times New Roman" panose="02020603050405020304" pitchFamily="18" charset="0"/>
              </a:rPr>
              <a:t> </a:t>
            </a:r>
            <a:r>
              <a:rPr lang="pl-PL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Generałowa Jadwiga Zamoyska (1831-1923)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731DF6D-939C-4598-ABE9-0215A02A5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2900" r="4841" b="3270"/>
          <a:stretch/>
        </p:blipFill>
        <p:spPr>
          <a:xfrm>
            <a:off x="-268147" y="3231282"/>
            <a:ext cx="4620758" cy="379562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ED3A5D8-587C-4AA5-832B-47C1188A32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5621" r="10719" b="11182"/>
          <a:stretch/>
        </p:blipFill>
        <p:spPr>
          <a:xfrm>
            <a:off x="5381699" y="1754912"/>
            <a:ext cx="1913277" cy="286830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7DF6B86-9DE7-4070-AEFB-482B5E0EB2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83" y="2586019"/>
            <a:ext cx="2826488" cy="414659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C4A3AC96-2DCD-44D9-9A9B-7512CE42EE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33" y="1740530"/>
            <a:ext cx="2007816" cy="286830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6A2D4B4-2726-473A-818D-A265846AB5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" b="54511"/>
          <a:stretch/>
        </p:blipFill>
        <p:spPr>
          <a:xfrm>
            <a:off x="4622685" y="4730639"/>
            <a:ext cx="4421348" cy="31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7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Strefy wiary, strefy sekularyzacji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D7708D8-0885-4D0A-83A3-F7B45AB2B570}"/>
              </a:ext>
            </a:extLst>
          </p:cNvPr>
          <p:cNvSpPr txBox="1">
            <a:spLocks/>
          </p:cNvSpPr>
          <p:nvPr/>
        </p:nvSpPr>
        <p:spPr>
          <a:xfrm>
            <a:off x="3244181" y="1052053"/>
            <a:ext cx="8716243" cy="2644988"/>
          </a:xfrm>
          <a:prstGeom prst="rect">
            <a:avLst/>
          </a:prstGeom>
        </p:spPr>
        <p:txBody>
          <a:bodyPr vert="horz" lIns="91440" tIns="45720" rIns="91440" bIns="45720" numCol="2" spcCol="360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Polska kultura religijna ukształtowała się jako wspólne dziedzictwo szlachty i chłopów</a:t>
            </a:r>
            <a:r>
              <a:rPr lang="pl-PL" sz="1800" dirty="0">
                <a:solidFill>
                  <a:schemeClr val="tx1"/>
                </a:solidFill>
                <a:cs typeface="Times New Roman" panose="02020603050405020304" pitchFamily="18" charset="0"/>
              </a:rPr>
              <a:t>, co wpłynęło w znaczący sposób na pozostałe sfery dorobku kulturowego naszego narodu. Miasta raczej przyjmowały tradycje przynoszone przez ludność migrującą ze wsi niż narzucały jej swoje wzorce.</a:t>
            </a:r>
          </a:p>
          <a:p>
            <a:pPr>
              <a:lnSpc>
                <a:spcPct val="100000"/>
              </a:lnSpc>
            </a:pPr>
            <a:r>
              <a:rPr lang="pl-PL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Prześladowania ograniczały działalność duszpasterską i osłabiały struktury kościelne,</a:t>
            </a:r>
            <a:r>
              <a:rPr lang="pl-PL" sz="1800" dirty="0">
                <a:solidFill>
                  <a:schemeClr val="tx1"/>
                </a:solidFill>
                <a:cs typeface="Times New Roman" panose="02020603050405020304" pitchFamily="18" charset="0"/>
              </a:rPr>
              <a:t> jednocześnie jednak </a:t>
            </a:r>
            <a:r>
              <a:rPr lang="pl-PL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zacieśniały więzi między duchowieństwem a wiernymi</a:t>
            </a:r>
            <a:r>
              <a:rPr lang="pl-PL" sz="1800" dirty="0">
                <a:solidFill>
                  <a:schemeClr val="tx1"/>
                </a:solidFill>
                <a:cs typeface="Times New Roman" panose="02020603050405020304" pitchFamily="18" charset="0"/>
              </a:rPr>
              <a:t> i prowadziły do głębszego i bardziej  świadomego przeżywania wiary.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9C8B57-6FFD-49F2-BEE0-E84E233DC2ED}"/>
              </a:ext>
            </a:extLst>
          </p:cNvPr>
          <p:cNvSpPr txBox="1"/>
          <p:nvPr/>
        </p:nvSpPr>
        <p:spPr>
          <a:xfrm>
            <a:off x="-12153183" y="56257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69A1A45-9D22-4390-8D8F-95FA88BF7297}"/>
              </a:ext>
            </a:extLst>
          </p:cNvPr>
          <p:cNvSpPr txBox="1"/>
          <p:nvPr/>
        </p:nvSpPr>
        <p:spPr>
          <a:xfrm>
            <a:off x="-12000783" y="57781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586070B-3EFC-483F-AB23-0E94BFA2B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24" y="4733145"/>
            <a:ext cx="2676852" cy="186308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E0CCB5A4-B124-4EBB-B484-94FE155CD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86" y="4713517"/>
            <a:ext cx="2754685" cy="187539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AA54DB2-7C47-4970-872B-3B18EDBFB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72" y="4678188"/>
            <a:ext cx="2445720" cy="1910719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9118FF6-864B-4E73-A06F-3567262CDA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2" y="3522878"/>
            <a:ext cx="2303354" cy="306602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631B9EC-96E6-4755-8FF7-F18DBB8B0935}"/>
              </a:ext>
            </a:extLst>
          </p:cNvPr>
          <p:cNvSpPr/>
          <p:nvPr/>
        </p:nvSpPr>
        <p:spPr>
          <a:xfrm>
            <a:off x="3211456" y="3697041"/>
            <a:ext cx="8781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C00000"/>
                </a:solidFill>
                <a:cs typeface="Times New Roman" panose="02020603050405020304" pitchFamily="18" charset="0"/>
              </a:rPr>
              <a:t>Rola katolicyzmu ludowego utrwalała się zarówno w życiu religijnym, </a:t>
            </a:r>
            <a:br>
              <a:rPr lang="pl-PL" b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pl-PL" b="1" dirty="0">
                <a:solidFill>
                  <a:srgbClr val="C00000"/>
                </a:solidFill>
                <a:cs typeface="Times New Roman" panose="02020603050405020304" pitchFamily="18" charset="0"/>
              </a:rPr>
              <a:t>jak i narodowym polskiego społeczeństwa.</a:t>
            </a:r>
          </a:p>
        </p:txBody>
      </p:sp>
    </p:spTree>
    <p:extLst>
      <p:ext uri="{BB962C8B-B14F-4D97-AF65-F5344CB8AC3E}">
        <p14:creationId xmlns:p14="http://schemas.microsoft.com/office/powerpoint/2010/main" val="195972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Strefy wiary, strefy sekularyzacji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D7708D8-0885-4D0A-83A3-F7B45AB2B570}"/>
              </a:ext>
            </a:extLst>
          </p:cNvPr>
          <p:cNvSpPr txBox="1">
            <a:spLocks/>
          </p:cNvSpPr>
          <p:nvPr/>
        </p:nvSpPr>
        <p:spPr>
          <a:xfrm>
            <a:off x="3244181" y="1052052"/>
            <a:ext cx="8716243" cy="5095405"/>
          </a:xfrm>
          <a:prstGeom prst="rect">
            <a:avLst/>
          </a:prstGeom>
        </p:spPr>
        <p:txBody>
          <a:bodyPr vert="horz" lIns="91440" tIns="45720" rIns="91440" bIns="45720" numCol="2" spcCol="360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  <a:cs typeface="Times New Roman" panose="02020603050405020304" pitchFamily="18" charset="0"/>
              </a:rPr>
              <a:t>„Polak wie że msza się odprawia, że żona i służba chodzi do spowiedzi, że jest święcone i że przed śmiercią trzeba będzie o tym wszystkim pomyśleć” </a:t>
            </a:r>
          </a:p>
          <a:p>
            <a:pPr algn="r">
              <a:lnSpc>
                <a:spcPct val="100000"/>
              </a:lnSpc>
            </a:pPr>
            <a:r>
              <a:rPr lang="pl-PL" sz="1800" b="1" dirty="0">
                <a:solidFill>
                  <a:srgbClr val="C00000"/>
                </a:solidFill>
                <a:cs typeface="Times New Roman" panose="02020603050405020304" pitchFamily="18" charset="0"/>
              </a:rPr>
              <a:t>Stanisław Brzozowski</a:t>
            </a:r>
          </a:p>
          <a:p>
            <a:pPr>
              <a:lnSpc>
                <a:spcPct val="100000"/>
              </a:lnSpc>
            </a:pPr>
            <a:endParaRPr lang="pl-PL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  <a:cs typeface="Times New Roman" panose="02020603050405020304" pitchFamily="18" charset="0"/>
              </a:rPr>
              <a:t>„W świetle badań porównawczych dechrystianizacja środowiska przemysłowego w XIX i XX wieku jawi się jako proces niezwykle złożony, zależny od wielorakich uwarunkowań społeczno-kulturalnych, politycznych, pastoralnych, a także gospodarczych poszczególnych regionów geograficznych lub badanych grup społeczno-zawodowych”</a:t>
            </a:r>
          </a:p>
          <a:p>
            <a:pPr algn="r">
              <a:lnSpc>
                <a:spcPct val="100000"/>
              </a:lnSpc>
            </a:pPr>
            <a:r>
              <a:rPr lang="pl-PL" sz="1800" b="1" dirty="0">
                <a:solidFill>
                  <a:srgbClr val="C00000"/>
                </a:solidFill>
                <a:cs typeface="Times New Roman" panose="02020603050405020304" pitchFamily="18" charset="0"/>
              </a:rPr>
              <a:t>Daniel Olszewski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9C8B57-6FFD-49F2-BEE0-E84E233DC2ED}"/>
              </a:ext>
            </a:extLst>
          </p:cNvPr>
          <p:cNvSpPr txBox="1"/>
          <p:nvPr/>
        </p:nvSpPr>
        <p:spPr>
          <a:xfrm>
            <a:off x="-12153183" y="56257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69A1A45-9D22-4390-8D8F-95FA88BF7297}"/>
              </a:ext>
            </a:extLst>
          </p:cNvPr>
          <p:cNvSpPr txBox="1"/>
          <p:nvPr/>
        </p:nvSpPr>
        <p:spPr>
          <a:xfrm>
            <a:off x="-12000783" y="57781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2E6CE6F6-CCB1-425F-90AF-59AD1D9A2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30" y="782515"/>
            <a:ext cx="2143377" cy="2989862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5BCDEE2-20B3-467C-9217-436CBDA1D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2556" r="10630"/>
          <a:stretch/>
        </p:blipFill>
        <p:spPr>
          <a:xfrm>
            <a:off x="7991791" y="1865651"/>
            <a:ext cx="1788944" cy="190672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B6F1BE2B-7F61-4018-B26C-1E96D03E0C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7" t="27197" r="38348" b="11504"/>
          <a:stretch/>
        </p:blipFill>
        <p:spPr>
          <a:xfrm>
            <a:off x="9857419" y="3875698"/>
            <a:ext cx="2216000" cy="279789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F2951011-B0FE-4533-93BA-A44849CE75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2063" r="4683" b="2436"/>
          <a:stretch/>
        </p:blipFill>
        <p:spPr>
          <a:xfrm>
            <a:off x="471487" y="3429000"/>
            <a:ext cx="2244051" cy="311538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975AE955-6EEC-4946-AD96-509AB66090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t="2894" r="4743" b="4761"/>
          <a:stretch/>
        </p:blipFill>
        <p:spPr>
          <a:xfrm>
            <a:off x="7991791" y="3875697"/>
            <a:ext cx="1805071" cy="278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1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Wojna kulturowa?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D7708D8-0885-4D0A-83A3-F7B45AB2B570}"/>
              </a:ext>
            </a:extLst>
          </p:cNvPr>
          <p:cNvSpPr txBox="1">
            <a:spLocks/>
          </p:cNvSpPr>
          <p:nvPr/>
        </p:nvSpPr>
        <p:spPr>
          <a:xfrm>
            <a:off x="3244181" y="1052052"/>
            <a:ext cx="8716243" cy="5095405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700" dirty="0">
                <a:solidFill>
                  <a:schemeClr val="tx1"/>
                </a:solidFill>
                <a:cs typeface="Times New Roman" panose="02020603050405020304" pitchFamily="18" charset="0"/>
              </a:rPr>
              <a:t>Mimo ostrego konfliktu ideowego, który sięgał czasów stanisławowskiego oświecenia, w polskim społeczeństwie w okresie zaborów nie doszło do skrajnej polaryzacji. </a:t>
            </a:r>
            <a:r>
              <a:rPr lang="pl-PL" sz="1700" b="1" dirty="0">
                <a:solidFill>
                  <a:schemeClr val="tx1"/>
                </a:solidFill>
                <a:cs typeface="Times New Roman" panose="02020603050405020304" pitchFamily="18" charset="0"/>
              </a:rPr>
              <a:t>Zasadniczym czynnikiem, który zapobiegał eskalacji konfliktu, była obecność wspólnego wroga – </a:t>
            </a:r>
            <a:r>
              <a:rPr lang="pl-PL" sz="1700" b="1" dirty="0">
                <a:solidFill>
                  <a:srgbClr val="C00000"/>
                </a:solidFill>
                <a:cs typeface="Times New Roman" panose="02020603050405020304" pitchFamily="18" charset="0"/>
              </a:rPr>
              <a:t>władz zaborczych</a:t>
            </a:r>
            <a:r>
              <a:rPr lang="pl-PL" sz="17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pl-PL" sz="1700" dirty="0">
                <a:solidFill>
                  <a:schemeClr val="tx1"/>
                </a:solidFill>
                <a:cs typeface="Times New Roman" panose="02020603050405020304" pitchFamily="18" charset="0"/>
              </a:rPr>
              <a:t>W zaborze pruskim i w ruchu spółdzielczym dominowała </a:t>
            </a:r>
            <a:r>
              <a:rPr lang="pl-PL" sz="1700" b="1" dirty="0">
                <a:solidFill>
                  <a:schemeClr val="tx1"/>
                </a:solidFill>
                <a:cs typeface="Times New Roman" panose="02020603050405020304" pitchFamily="18" charset="0"/>
              </a:rPr>
              <a:t>strategia solidarystyczna</a:t>
            </a:r>
            <a:r>
              <a:rPr lang="pl-PL" sz="1700" dirty="0">
                <a:solidFill>
                  <a:schemeClr val="tx1"/>
                </a:solidFill>
                <a:cs typeface="Times New Roman" panose="02020603050405020304" pitchFamily="18" charset="0"/>
              </a:rPr>
              <a:t>,  a w Królestwie Polskim i ruchu zawodowym – </a:t>
            </a:r>
            <a:r>
              <a:rPr lang="pl-PL" sz="1700" b="1" dirty="0">
                <a:solidFill>
                  <a:schemeClr val="tx1"/>
                </a:solidFill>
                <a:cs typeface="Times New Roman" panose="02020603050405020304" pitchFamily="18" charset="0"/>
              </a:rPr>
              <a:t>strategia </a:t>
            </a:r>
            <a:r>
              <a:rPr lang="pl-PL" sz="17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konfesjonalizacyjna</a:t>
            </a:r>
            <a:r>
              <a:rPr lang="pl-PL" sz="1700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pl-PL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9C8B57-6FFD-49F2-BEE0-E84E233DC2ED}"/>
              </a:ext>
            </a:extLst>
          </p:cNvPr>
          <p:cNvSpPr txBox="1"/>
          <p:nvPr/>
        </p:nvSpPr>
        <p:spPr>
          <a:xfrm>
            <a:off x="-12153183" y="56257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69A1A45-9D22-4390-8D8F-95FA88BF7297}"/>
              </a:ext>
            </a:extLst>
          </p:cNvPr>
          <p:cNvSpPr txBox="1"/>
          <p:nvPr/>
        </p:nvSpPr>
        <p:spPr>
          <a:xfrm>
            <a:off x="-12000783" y="57781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CDD6C2C-967E-445A-A973-C5331C40E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4" t="14160" r="39880" b="15477"/>
          <a:stretch/>
        </p:blipFill>
        <p:spPr>
          <a:xfrm>
            <a:off x="1892761" y="3422789"/>
            <a:ext cx="1924125" cy="307147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309E047-4F25-403A-A98C-FB31E39DAB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" r="11575" b="5912"/>
          <a:stretch/>
        </p:blipFill>
        <p:spPr>
          <a:xfrm>
            <a:off x="4039854" y="3458578"/>
            <a:ext cx="1977224" cy="307723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0E271AA-D613-49E2-9F37-1BCFED24F7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3019" r="5777" b="3900"/>
          <a:stretch/>
        </p:blipFill>
        <p:spPr>
          <a:xfrm>
            <a:off x="8350530" y="3427663"/>
            <a:ext cx="2022298" cy="306659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A58C6CF-915C-4967-922A-1677B9BE18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894" y="4241315"/>
            <a:ext cx="1520784" cy="189001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BC012F57-4B12-44D5-B882-BCDE815F63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4" t="12854" r="38816" b="12701"/>
          <a:stretch/>
        </p:blipFill>
        <p:spPr>
          <a:xfrm>
            <a:off x="6236244" y="3429000"/>
            <a:ext cx="1918220" cy="309741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87B29F23-0499-47FF-A3C7-C20EEFA2BE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5" y="4019563"/>
            <a:ext cx="1472623" cy="21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85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2776701" y="322192"/>
            <a:ext cx="9183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Konkluzja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9C8B57-6FFD-49F2-BEE0-E84E233DC2ED}"/>
              </a:ext>
            </a:extLst>
          </p:cNvPr>
          <p:cNvSpPr txBox="1"/>
          <p:nvPr/>
        </p:nvSpPr>
        <p:spPr>
          <a:xfrm>
            <a:off x="-12153183" y="56257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69A1A45-9D22-4390-8D8F-95FA88BF7297}"/>
              </a:ext>
            </a:extLst>
          </p:cNvPr>
          <p:cNvSpPr txBox="1"/>
          <p:nvPr/>
        </p:nvSpPr>
        <p:spPr>
          <a:xfrm>
            <a:off x="-12000783" y="57781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0A711E9-44EC-4DED-AC30-FC9D67D36369}"/>
              </a:ext>
            </a:extLst>
          </p:cNvPr>
          <p:cNvSpPr txBox="1"/>
          <p:nvPr/>
        </p:nvSpPr>
        <p:spPr>
          <a:xfrm>
            <a:off x="2776699" y="845412"/>
            <a:ext cx="73030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cs typeface="Times New Roman" panose="02020603050405020304" pitchFamily="18" charset="0"/>
              </a:rPr>
              <a:t>Wraz z nowoczesnym narodem polskim w „długim” XIX wieku kształtowała się ogólnonarodowa kultura religijna. Proces ten dokonywał się w niełatwych warunkach. W zaborze rosyjskim i pruskim polska społeczność katolicka musiała zmierzyć się z antykościelną polityką rządu, dyktowaną zarówno względami wyznaniowymi, jak i politycznymi, w Galicji – z józefińskim modelem podporządkowania Kościoła administracji państwowej (do 1855 r.). Od połowy stulecia coraz większego znaczenia zaczął nabierać „wewnętrzny” konflikt między polskimi katolikami a zwolennikami sekularyzacji. Jednocześnie dokonywała się adaptacja życia religijnego do zmieniających się warunków społecznych, ekonomicznych i cywilizacyjnych. Kościół coraz szerzej korzystał ze środków masowego przekazu, tworzył nowe formy życia zakonnego oraz stowarzyszeń religijnych i społecznych, gromadził wielotysięczne tłumy wiernych na uroczystościach w regionalnych i ogólnopolskich sanktuariach. </a:t>
            </a:r>
            <a:r>
              <a:rPr lang="pl-PL" b="1" dirty="0">
                <a:cs typeface="Times New Roman" panose="02020603050405020304" pitchFamily="18" charset="0"/>
              </a:rPr>
              <a:t>Nowoczesny polski katolicyzm czerpał zarówno z tradycji szlachecko-sarmackich, jak i z ludowych. Z epoki zaborów wyszedł zespolony z treściami narodowymi, ale jednocześnie bardziej zintegrowany ze „światem katolickim” i świadomy łączności ze Stolicą Apostolską niż w okresie I Rzeczypospolitej.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4AE1B2-8993-433D-88EE-F1AF876F6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1949" r="6405" b="1949"/>
          <a:stretch/>
        </p:blipFill>
        <p:spPr>
          <a:xfrm>
            <a:off x="10377378" y="322191"/>
            <a:ext cx="1485848" cy="621361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631C8BE9-9ADF-4604-AF97-15983410DE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3026" r="3309" b="5264"/>
          <a:stretch/>
        </p:blipFill>
        <p:spPr>
          <a:xfrm>
            <a:off x="328774" y="3179135"/>
            <a:ext cx="1664343" cy="36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63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9C8B57-6FFD-49F2-BEE0-E84E233DC2ED}"/>
              </a:ext>
            </a:extLst>
          </p:cNvPr>
          <p:cNvSpPr txBox="1"/>
          <p:nvPr/>
        </p:nvSpPr>
        <p:spPr>
          <a:xfrm>
            <a:off x="-12153183" y="56257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69A1A45-9D22-4390-8D8F-95FA88BF7297}"/>
              </a:ext>
            </a:extLst>
          </p:cNvPr>
          <p:cNvSpPr txBox="1"/>
          <p:nvPr/>
        </p:nvSpPr>
        <p:spPr>
          <a:xfrm>
            <a:off x="-12000783" y="57781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6CF619E-C190-4DA8-AE55-490B4FC80FF3}"/>
              </a:ext>
            </a:extLst>
          </p:cNvPr>
          <p:cNvSpPr txBox="1"/>
          <p:nvPr/>
        </p:nvSpPr>
        <p:spPr>
          <a:xfrm>
            <a:off x="3472023" y="1926788"/>
            <a:ext cx="81580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+mj-lt"/>
                <a:cs typeface="Times New Roman" panose="02020603050405020304" pitchFamily="18" charset="0"/>
              </a:rPr>
              <a:t>„Jest dobrą tradycją wielkich rocznic nie tylko spoglądanie wstecz, ale i stawianie nowych zadań, nowych perspektyw badawczych [...]. </a:t>
            </a:r>
            <a:r>
              <a:rPr lang="pl-PL" sz="2400" b="1" dirty="0">
                <a:latin typeface="+mj-lt"/>
                <a:cs typeface="Times New Roman" panose="02020603050405020304" pitchFamily="18" charset="0"/>
              </a:rPr>
              <a:t>Historia społeczno-religijna [...] stanowi jedno z takich pilnych zadań stojących dziś przed nami. </a:t>
            </a:r>
            <a:r>
              <a:rPr lang="pl-PL" sz="2400" dirty="0">
                <a:latin typeface="+mj-lt"/>
                <a:cs typeface="Times New Roman" panose="02020603050405020304" pitchFamily="18" charset="0"/>
              </a:rPr>
              <a:t>Ważnym jest, by zajęła istotne </a:t>
            </a:r>
            <a:r>
              <a:rPr lang="pl-PL" sz="2400">
                <a:latin typeface="+mj-lt"/>
                <a:cs typeface="Times New Roman" panose="02020603050405020304" pitchFamily="18" charset="0"/>
              </a:rPr>
              <a:t>miejsce </a:t>
            </a:r>
            <a:br>
              <a:rPr lang="pl-PL" sz="2400">
                <a:latin typeface="+mj-lt"/>
                <a:cs typeface="Times New Roman" panose="02020603050405020304" pitchFamily="18" charset="0"/>
              </a:rPr>
            </a:br>
            <a:r>
              <a:rPr lang="pl-PL" sz="2400">
                <a:latin typeface="+mj-lt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+mj-lt"/>
                <a:cs typeface="Times New Roman" panose="02020603050405020304" pitchFamily="18" charset="0"/>
              </a:rPr>
              <a:t>naszych warsztatach i programach naukowych, </a:t>
            </a:r>
            <a:r>
              <a:rPr lang="pl-PL" sz="2400">
                <a:latin typeface="+mj-lt"/>
                <a:cs typeface="Times New Roman" panose="02020603050405020304" pitchFamily="18" charset="0"/>
              </a:rPr>
              <a:t>[...] </a:t>
            </a:r>
            <a:br>
              <a:rPr lang="pl-PL" sz="2400">
                <a:latin typeface="+mj-lt"/>
                <a:cs typeface="Times New Roman" panose="02020603050405020304" pitchFamily="18" charset="0"/>
              </a:rPr>
            </a:br>
            <a:r>
              <a:rPr lang="pl-PL" sz="2400">
                <a:latin typeface="+mj-lt"/>
                <a:cs typeface="Times New Roman" panose="02020603050405020304" pitchFamily="18" charset="0"/>
              </a:rPr>
              <a:t>by </a:t>
            </a:r>
            <a:r>
              <a:rPr lang="pl-PL" sz="2400" dirty="0">
                <a:latin typeface="+mj-lt"/>
                <a:cs typeface="Times New Roman" panose="02020603050405020304" pitchFamily="18" charset="0"/>
              </a:rPr>
              <a:t>uzyskała wreszcie chociażby swój organ naukowy - </a:t>
            </a:r>
            <a:r>
              <a:rPr lang="pl-PL" sz="2400" b="1" dirty="0">
                <a:latin typeface="+mj-lt"/>
                <a:cs typeface="Times New Roman" panose="02020603050405020304" pitchFamily="18" charset="0"/>
              </a:rPr>
              <a:t>regularne czasopismo </a:t>
            </a:r>
            <a:r>
              <a:rPr lang="pl-PL" sz="2400" dirty="0">
                <a:latin typeface="+mj-lt"/>
                <a:cs typeface="Times New Roman" panose="02020603050405020304" pitchFamily="18" charset="0"/>
              </a:rPr>
              <a:t>- którego dotąd jest pozbawiona”</a:t>
            </a:r>
          </a:p>
          <a:p>
            <a:pPr algn="r"/>
            <a:endParaRPr lang="pl-PL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pl-P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Jerzy Kłoczowski, 1993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BEAFFCB-888B-445C-AA40-BB4E5541C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8" y="3590925"/>
            <a:ext cx="2366443" cy="302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9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D5BA5CF-46A0-464F-AE7B-93397123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-1126570"/>
            <a:ext cx="8662988" cy="86629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EFD365-B85E-4B34-A2BE-2367D417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25" y="-1504950"/>
            <a:ext cx="11244901" cy="101536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D4672A7-B1BB-43E0-B921-2CDC85BE4F23}"/>
              </a:ext>
            </a:extLst>
          </p:cNvPr>
          <p:cNvSpPr txBox="1"/>
          <p:nvPr/>
        </p:nvSpPr>
        <p:spPr>
          <a:xfrm>
            <a:off x="7953375" y="26441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Zapraszam </a:t>
            </a:r>
          </a:p>
          <a:p>
            <a:r>
              <a:rPr lang="pl-PL" sz="4800" b="1" dirty="0">
                <a:solidFill>
                  <a:srgbClr val="C00000"/>
                </a:solidFill>
              </a:rPr>
              <a:t>do dyskusji</a:t>
            </a:r>
          </a:p>
        </p:txBody>
      </p:sp>
    </p:spTree>
    <p:extLst>
      <p:ext uri="{BB962C8B-B14F-4D97-AF65-F5344CB8AC3E}">
        <p14:creationId xmlns:p14="http://schemas.microsoft.com/office/powerpoint/2010/main" val="34175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97 0.99954 L -3.95833E-6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4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 1">
            <a:hlinkClick r:id="" action="ppaction://media"/>
            <a:extLst>
              <a:ext uri="{FF2B5EF4-FFF2-40B4-BE49-F238E27FC236}">
                <a16:creationId xmlns:a16="http://schemas.microsoft.com/office/drawing/2014/main" id="{0B839B00-FF88-422E-A9E6-7EA5A655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7">
            <a:extLst>
              <a:ext uri="{FF2B5EF4-FFF2-40B4-BE49-F238E27FC236}">
                <a16:creationId xmlns:a16="http://schemas.microsoft.com/office/drawing/2014/main" id="{6C14F202-E72F-493F-B8A2-E239951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0" y="2896542"/>
            <a:ext cx="8934449" cy="3403774"/>
          </a:xfrm>
        </p:spPr>
        <p:txBody>
          <a:bodyPr>
            <a:noAutofit/>
          </a:bodyPr>
          <a:lstStyle/>
          <a:p>
            <a:pPr algn="l"/>
            <a:r>
              <a:rPr lang="pl-PL" sz="5400" dirty="0">
                <a:ea typeface="Lato" panose="020F0502020204030203" pitchFamily="34" charset="0"/>
                <a:cs typeface="Lato" panose="020F0502020204030203" pitchFamily="34" charset="0"/>
              </a:rPr>
              <a:t>Nowoczesny Naród, Nowoczesna Religijność </a:t>
            </a:r>
            <a:br>
              <a:rPr lang="pl-PL" sz="54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5400" dirty="0">
                <a:ea typeface="Lato" panose="020F0502020204030203" pitchFamily="34" charset="0"/>
                <a:cs typeface="Lato" panose="020F0502020204030203" pitchFamily="34" charset="0"/>
              </a:rPr>
              <a:t>– Przypadek Polski. </a:t>
            </a:r>
            <a:br>
              <a:rPr lang="pl-PL" sz="5400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600" dirty="0">
                <a:ea typeface="Lato" panose="020F0502020204030203" pitchFamily="34" charset="0"/>
                <a:cs typeface="Lato" panose="020F0502020204030203" pitchFamily="34" charset="0"/>
              </a:rPr>
              <a:t>Część 2</a:t>
            </a:r>
            <a:endParaRPr lang="pl-PL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odtytuł 8">
            <a:extLst>
              <a:ext uri="{FF2B5EF4-FFF2-40B4-BE49-F238E27FC236}">
                <a16:creationId xmlns:a16="http://schemas.microsoft.com/office/drawing/2014/main" id="{034A8BFD-3E3E-4591-A955-6D95EB1DB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0" y="2030925"/>
            <a:ext cx="7364362" cy="1398075"/>
          </a:xfrm>
        </p:spPr>
        <p:txBody>
          <a:bodyPr>
            <a:normAutofit/>
          </a:bodyPr>
          <a:lstStyle/>
          <a:p>
            <a:pPr algn="l"/>
            <a:r>
              <a:rPr lang="pl-PL" sz="6000" b="1" dirty="0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Anna Barańska</a:t>
            </a:r>
          </a:p>
        </p:txBody>
      </p:sp>
    </p:spTree>
    <p:extLst>
      <p:ext uri="{BB962C8B-B14F-4D97-AF65-F5344CB8AC3E}">
        <p14:creationId xmlns:p14="http://schemas.microsoft.com/office/powerpoint/2010/main" val="30576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400"/>
                            </p:stCondLst>
                            <p:childTnLst>
                              <p:par>
                                <p:cTn id="16" presetID="2" presetClass="exit" presetSubtype="1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389B4FA-07CD-4D96-B3F5-6EA61E3BC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04" y="4204770"/>
            <a:ext cx="3720118" cy="247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9FEC0BD-E132-47E0-BD4F-5A8571F237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" r="15659"/>
          <a:stretch/>
        </p:blipFill>
        <p:spPr>
          <a:xfrm>
            <a:off x="7011270" y="5025879"/>
            <a:ext cx="2152484" cy="164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7758D96-497B-471A-AE5E-7E016F8A01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31" y="3593556"/>
            <a:ext cx="1816111" cy="120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50F0F4A-14B9-4196-9F78-054D3DF27C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09" y="310180"/>
            <a:ext cx="2885404" cy="4490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643D9DD-E1CE-4336-ABAF-4DD9C580A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503" y="4237326"/>
            <a:ext cx="1628437" cy="244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0C80FF8-2760-42A5-907C-6F595FA1C9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04" y="310180"/>
            <a:ext cx="4762438" cy="305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7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12D43B3-3158-4272-AD38-2F71D026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F5B1C2CF-1A78-4297-A336-1BB404F75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312" y="6318780"/>
            <a:ext cx="5950688" cy="4328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1400" dirty="0">
                <a:cs typeface="Times New Roman" panose="02020603050405020304" pitchFamily="18" charset="0"/>
              </a:rPr>
              <a:t>(René Rémond, Religion et Société en Europe, Paris 2001)</a:t>
            </a:r>
            <a:endParaRPr lang="pl-PL" sz="1400" dirty="0"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6783121-1D4F-4477-8155-A5225DA042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0334207"/>
              </p:ext>
            </p:extLst>
          </p:nvPr>
        </p:nvGraphicFramePr>
        <p:xfrm>
          <a:off x="2002971" y="400594"/>
          <a:ext cx="9331335" cy="5904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A4CAC8D0-4D55-45C8-92B6-7F814B74A373}"/>
              </a:ext>
            </a:extLst>
          </p:cNvPr>
          <p:cNvSpPr txBox="1"/>
          <p:nvPr/>
        </p:nvSpPr>
        <p:spPr>
          <a:xfrm>
            <a:off x="7251506" y="400594"/>
            <a:ext cx="417859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>
                <a:cs typeface="Times New Roman" panose="02020603050405020304" pitchFamily="18" charset="0"/>
              </a:rPr>
              <a:t>„Katolicka nowoczesność </a:t>
            </a:r>
          </a:p>
          <a:p>
            <a:pPr algn="r"/>
            <a:r>
              <a:rPr lang="pl-PL" sz="1600" dirty="0">
                <a:cs typeface="Times New Roman" panose="02020603050405020304" pitchFamily="18" charset="0"/>
              </a:rPr>
              <a:t>nie jest podobna do liberalnej, </a:t>
            </a:r>
          </a:p>
          <a:p>
            <a:pPr algn="r"/>
            <a:r>
              <a:rPr lang="pl-PL" sz="1600" dirty="0">
                <a:cs typeface="Times New Roman" panose="02020603050405020304" pitchFamily="18" charset="0"/>
              </a:rPr>
              <a:t>ale nie jest przez to mniej nowoczesna”</a:t>
            </a:r>
          </a:p>
          <a:p>
            <a:pPr algn="r"/>
            <a:r>
              <a:rPr lang="en-US" sz="1400" dirty="0">
                <a:solidFill>
                  <a:srgbClr val="C00000"/>
                </a:solidFill>
                <a:cs typeface="Times New Roman" panose="02020603050405020304" pitchFamily="18" charset="0"/>
              </a:rPr>
              <a:t>Brian Porter-</a:t>
            </a:r>
            <a:r>
              <a:rPr lang="en-US" sz="14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Szűcs</a:t>
            </a:r>
            <a:endParaRPr lang="pl-PL" sz="14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5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Od osiemnastowiecznego </a:t>
            </a:r>
            <a:r>
              <a:rPr lang="pl-PL" sz="2800" b="1" dirty="0" err="1">
                <a:latin typeface="+mj-lt"/>
              </a:rPr>
              <a:t>kontroświecenia</a:t>
            </a:r>
            <a:r>
              <a:rPr lang="pl-PL" sz="2800" b="1" dirty="0">
                <a:latin typeface="+mj-lt"/>
              </a:rPr>
              <a:t> </a:t>
            </a:r>
            <a:br>
              <a:rPr lang="pl-PL" sz="2800" b="1" dirty="0">
                <a:latin typeface="+mj-lt"/>
              </a:rPr>
            </a:br>
            <a:r>
              <a:rPr lang="pl-PL" sz="2800" b="1" dirty="0">
                <a:latin typeface="+mj-lt"/>
              </a:rPr>
              <a:t>do dziewiętnastowiecznego ultramontanizmu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D7708D8-0885-4D0A-83A3-F7B45AB2B570}"/>
              </a:ext>
            </a:extLst>
          </p:cNvPr>
          <p:cNvSpPr txBox="1">
            <a:spLocks/>
          </p:cNvSpPr>
          <p:nvPr/>
        </p:nvSpPr>
        <p:spPr>
          <a:xfrm>
            <a:off x="3178733" y="1464546"/>
            <a:ext cx="4752554" cy="26859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b="1" dirty="0">
                <a:solidFill>
                  <a:schemeClr val="tx1"/>
                </a:solidFill>
                <a:cs typeface="Times New Roman" panose="02020603050405020304" pitchFamily="18" charset="0"/>
              </a:rPr>
              <a:t>Katolicyzm ultramontański XIX wieku: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cs typeface="Times New Roman" panose="02020603050405020304" pitchFamily="18" charset="0"/>
              </a:rPr>
              <a:t>żarliwość religijna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cs typeface="Times New Roman" panose="02020603050405020304" pitchFamily="18" charset="0"/>
              </a:rPr>
              <a:t>zaangażowanie społeczne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cs typeface="Times New Roman" panose="02020603050405020304" pitchFamily="18" charset="0"/>
              </a:rPr>
              <a:t>program odrodzenia religijności wśród ludu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cs typeface="Times New Roman" panose="02020603050405020304" pitchFamily="18" charset="0"/>
              </a:rPr>
              <a:t>program formowania katolickiej elity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cs typeface="Times New Roman" panose="02020603050405020304" pitchFamily="18" charset="0"/>
              </a:rPr>
              <a:t>prasa i środki masowego przekazu jako</a:t>
            </a:r>
            <a:br>
              <a:rPr lang="pl-PL" sz="20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tx1"/>
                </a:solidFill>
                <a:cs typeface="Times New Roman" panose="02020603050405020304" pitchFamily="18" charset="0"/>
              </a:rPr>
              <a:t>narzędzia apologii wiary i mobilizacji wiernych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cs typeface="Times New Roman" panose="02020603050405020304" pitchFamily="18" charset="0"/>
              </a:rPr>
              <a:t>masowe demonstracje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cs typeface="Times New Roman" panose="02020603050405020304" pitchFamily="18" charset="0"/>
              </a:rPr>
              <a:t>sieć stowarzyszeń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903E895-C404-455A-BEBD-7EE51CBA0E0E}"/>
              </a:ext>
            </a:extLst>
          </p:cNvPr>
          <p:cNvSpPr txBox="1"/>
          <p:nvPr/>
        </p:nvSpPr>
        <p:spPr>
          <a:xfrm>
            <a:off x="1695450" y="5226457"/>
            <a:ext cx="5302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>
                <a:latin typeface="+mj-lt"/>
                <a:cs typeface="Times New Roman" panose="02020603050405020304" pitchFamily="18" charset="0"/>
              </a:rPr>
              <a:t>„Stowarzyszyć się ku wprowadzeniu zasad chrześcijańskich </a:t>
            </a:r>
            <a:br>
              <a:rPr lang="pl-PL" sz="1600" dirty="0">
                <a:latin typeface="+mj-lt"/>
                <a:cs typeface="Times New Roman" panose="02020603050405020304" pitchFamily="18" charset="0"/>
              </a:rPr>
            </a:br>
            <a:r>
              <a:rPr lang="pl-PL" sz="1600" dirty="0">
                <a:latin typeface="+mj-lt"/>
                <a:cs typeface="Times New Roman" panose="02020603050405020304" pitchFamily="18" charset="0"/>
              </a:rPr>
              <a:t>w politykę, w edukację, w literaturę, w nauki, sztuki, przemysł, obyczaje i całe życie publiczne i prywatne” </a:t>
            </a:r>
          </a:p>
          <a:p>
            <a:pPr algn="r"/>
            <a:r>
              <a:rPr lang="pl-PL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Bogdan Jański</a:t>
            </a:r>
            <a:endParaRPr lang="pl-PL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519114C-5336-43D5-9628-8F24D3AEFBD7}"/>
              </a:ext>
            </a:extLst>
          </p:cNvPr>
          <p:cNvSpPr txBox="1"/>
          <p:nvPr/>
        </p:nvSpPr>
        <p:spPr>
          <a:xfrm>
            <a:off x="3178733" y="4272998"/>
            <a:ext cx="7638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SŁUŻCIE BOGU POLACY, </a:t>
            </a:r>
          </a:p>
          <a:p>
            <a: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 BÓG ZBAWI POLSKĘ !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20C6BAA-07F8-4C22-9FD1-D565F53B0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706" y="1480728"/>
            <a:ext cx="3612216" cy="5055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5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Religijność a patriotyzm, </a:t>
            </a:r>
            <a:br>
              <a:rPr lang="pl-PL" sz="2800" b="1" dirty="0">
                <a:latin typeface="+mj-lt"/>
              </a:rPr>
            </a:br>
            <a:r>
              <a:rPr lang="pl-PL" sz="2800" b="1" dirty="0">
                <a:latin typeface="+mj-lt"/>
              </a:rPr>
              <a:t>katolicyzm a polskość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D7708D8-0885-4D0A-83A3-F7B45AB2B570}"/>
              </a:ext>
            </a:extLst>
          </p:cNvPr>
          <p:cNvSpPr txBox="1">
            <a:spLocks/>
          </p:cNvSpPr>
          <p:nvPr/>
        </p:nvSpPr>
        <p:spPr>
          <a:xfrm>
            <a:off x="6763090" y="1270983"/>
            <a:ext cx="4190484" cy="17424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b="1" dirty="0">
                <a:solidFill>
                  <a:srgbClr val="C00000"/>
                </a:solidFill>
                <a:cs typeface="Times New Roman" panose="02020603050405020304" pitchFamily="18" charset="0"/>
              </a:rPr>
              <a:t> „Religijność patriotyczna”</a:t>
            </a:r>
            <a:r>
              <a:rPr lang="pl-PL" b="1" dirty="0">
                <a:solidFill>
                  <a:schemeClr val="tx1"/>
                </a:solidFill>
                <a:cs typeface="Times New Roman" panose="02020603050405020304" pitchFamily="18" charset="0"/>
              </a:rPr>
              <a:t>,</a:t>
            </a:r>
            <a:r>
              <a:rPr lang="pl-PL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br>
              <a:rPr lang="pl-PL" b="1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pl-PL" dirty="0">
                <a:solidFill>
                  <a:schemeClr val="tx1"/>
                </a:solidFill>
                <a:cs typeface="Times New Roman" panose="02020603050405020304" pitchFamily="18" charset="0"/>
              </a:rPr>
              <a:t>ograniczona początkowo do warstw społecznych wchodzących w skład „narodu politycznego”, rozszerzyła się z czasem na masy chłopskie.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903E895-C404-455A-BEBD-7EE51CBA0E0E}"/>
              </a:ext>
            </a:extLst>
          </p:cNvPr>
          <p:cNvSpPr txBox="1"/>
          <p:nvPr/>
        </p:nvSpPr>
        <p:spPr>
          <a:xfrm>
            <a:off x="2882724" y="1405298"/>
            <a:ext cx="32132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>
                <a:latin typeface="+mj-lt"/>
                <a:cs typeface="Times New Roman" panose="02020603050405020304" pitchFamily="18" charset="0"/>
              </a:rPr>
              <a:t>„Nam nie o zasady nowe idzie, </a:t>
            </a:r>
            <a:br>
              <a:rPr lang="pl-PL" sz="1600" dirty="0">
                <a:latin typeface="+mj-lt"/>
                <a:cs typeface="Times New Roman" panose="02020603050405020304" pitchFamily="18" charset="0"/>
              </a:rPr>
            </a:br>
            <a:r>
              <a:rPr lang="pl-PL" sz="1600" dirty="0">
                <a:latin typeface="+mj-lt"/>
                <a:cs typeface="Times New Roman" panose="02020603050405020304" pitchFamily="18" charset="0"/>
              </a:rPr>
              <a:t>ale o wiarę, </a:t>
            </a:r>
            <a:br>
              <a:rPr lang="pl-PL" sz="1600" dirty="0">
                <a:latin typeface="+mj-lt"/>
                <a:cs typeface="Times New Roman" panose="02020603050405020304" pitchFamily="18" charset="0"/>
              </a:rPr>
            </a:br>
            <a:r>
              <a:rPr lang="pl-PL" sz="1600" dirty="0">
                <a:latin typeface="+mj-lt"/>
                <a:cs typeface="Times New Roman" panose="02020603050405020304" pitchFamily="18" charset="0"/>
              </a:rPr>
              <a:t>o pohańbione nasze kościoły, </a:t>
            </a:r>
          </a:p>
          <a:p>
            <a:pPr algn="r"/>
            <a:r>
              <a:rPr lang="pl-PL" sz="1600" dirty="0">
                <a:latin typeface="+mj-lt"/>
                <a:cs typeface="Times New Roman" panose="02020603050405020304" pitchFamily="18" charset="0"/>
              </a:rPr>
              <a:t>... o </a:t>
            </a:r>
            <a:r>
              <a:rPr lang="pl-PL" sz="1600" dirty="0" err="1">
                <a:latin typeface="+mj-lt"/>
                <a:cs typeface="Times New Roman" panose="02020603050405020304" pitchFamily="18" charset="0"/>
              </a:rPr>
              <a:t>wyjarzmienie</a:t>
            </a:r>
            <a:r>
              <a:rPr lang="pl-PL" sz="1600" dirty="0">
                <a:latin typeface="+mj-lt"/>
                <a:cs typeface="Times New Roman" panose="02020603050405020304" pitchFamily="18" charset="0"/>
              </a:rPr>
              <a:t> Ojczyzny” </a:t>
            </a:r>
          </a:p>
          <a:p>
            <a:pPr algn="r"/>
            <a:r>
              <a:rPr lang="pl-PL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ks. Karol </a:t>
            </a:r>
            <a:r>
              <a:rPr lang="pl-PL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Mikoszewski</a:t>
            </a:r>
            <a:endParaRPr lang="pl-PL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A5D56C67-7DAF-40AD-9181-C9C0EC9D4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37" b="1602"/>
          <a:stretch/>
        </p:blipFill>
        <p:spPr>
          <a:xfrm>
            <a:off x="230961" y="3824791"/>
            <a:ext cx="2067145" cy="2834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A615B02D-38F6-4837-83E6-13F1F3996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24" y="3841412"/>
            <a:ext cx="4190483" cy="276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8E4325A3-FFCD-48E5-ABF4-7105CDA5E1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1897" r="2022" b="1307"/>
          <a:stretch/>
        </p:blipFill>
        <p:spPr>
          <a:xfrm>
            <a:off x="2398220" y="3849928"/>
            <a:ext cx="1720250" cy="2808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6738C193-8D22-47BD-84DB-FB2B401256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 t="6624" r="8170" b="1308"/>
          <a:stretch/>
        </p:blipFill>
        <p:spPr>
          <a:xfrm>
            <a:off x="4255477" y="3849928"/>
            <a:ext cx="1523794" cy="278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48C1D103-50A1-4138-8E17-A63DB2AC98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4099" r="6071" b="3457"/>
          <a:stretch/>
        </p:blipFill>
        <p:spPr>
          <a:xfrm>
            <a:off x="5879385" y="3849928"/>
            <a:ext cx="1767411" cy="2772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B7309D8D-B1DE-452B-9DE5-FC8EC0BDA9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930" y="3429000"/>
            <a:ext cx="1237228" cy="1635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F0C70E4C-4818-4DA9-84AF-8846F0127C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13544" r="15802" b="10615"/>
          <a:stretch/>
        </p:blipFill>
        <p:spPr>
          <a:xfrm>
            <a:off x="9176345" y="3481672"/>
            <a:ext cx="1005036" cy="10753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327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Wspólnotowe i masowe formy pobożności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D7708D8-0885-4D0A-83A3-F7B45AB2B570}"/>
              </a:ext>
            </a:extLst>
          </p:cNvPr>
          <p:cNvSpPr txBox="1">
            <a:spLocks/>
          </p:cNvSpPr>
          <p:nvPr/>
        </p:nvSpPr>
        <p:spPr>
          <a:xfrm>
            <a:off x="3244181" y="955337"/>
            <a:ext cx="8716243" cy="4666555"/>
          </a:xfrm>
          <a:prstGeom prst="rect">
            <a:avLst/>
          </a:prstGeom>
        </p:spPr>
        <p:txBody>
          <a:bodyPr vert="horz" lIns="91440" tIns="45720" rIns="91440" bIns="45720" numCol="2" spcCol="36000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tabLst>
                <a:tab pos="3849688" algn="l"/>
              </a:tabLst>
            </a:pPr>
            <a: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najbardziej rozpowszechnionych form dziewiętnastowiecznej pobożności katolickiej należały nowe nabożeństwa, zwłaszcza </a:t>
            </a:r>
            <a:r>
              <a:rPr lang="pl-PL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maryjne i związane z kultem Najświętszego Serca Jezusa</a:t>
            </a:r>
            <a: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procesje oraz pielgrzymki do sanktuariów i do miejsc objawień. Miały one charakter wspólnotowy </a:t>
            </a:r>
            <a:b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dawały okazję do zewnętrznego manifestowania przeżyć religijnych.</a:t>
            </a:r>
          </a:p>
          <a:p>
            <a:pPr>
              <a:lnSpc>
                <a:spcPct val="120000"/>
              </a:lnSpc>
            </a:pPr>
            <a:b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Sanktuaria lokalne gromadziły na uroczystościach kościelnych od kilku do kilkunastu tysięcy pątników, sanktuaria regionalne – dziesiątki tysięcy, natomiast na jubileuszach i koronacjach cudownych obrazów obecne były setki tysięcy. W latach 1855-1914 na Jasną Górę przybywało rocznie 700-1000 pielgrzymek </a:t>
            </a:r>
            <a:b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4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300-400 tysięcy pątników</a:t>
            </a:r>
            <a:r>
              <a:rPr lang="pl-PL" sz="4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903E895-C404-455A-BEBD-7EE51CBA0E0E}"/>
              </a:ext>
            </a:extLst>
          </p:cNvPr>
          <p:cNvSpPr txBox="1"/>
          <p:nvPr/>
        </p:nvSpPr>
        <p:spPr>
          <a:xfrm>
            <a:off x="5366947" y="4312997"/>
            <a:ext cx="666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>
                <a:latin typeface="+mj-lt"/>
                <a:cs typeface="Times New Roman" panose="02020603050405020304" pitchFamily="18" charset="0"/>
              </a:rPr>
              <a:t>Narodowa Pielgrzymka na uroczystości odpustowe na Jasnej Górze 15 sierpnia 1906 r., ogłoszona z inicjatywy o. Honorata Koźmińskiego, liczyła ok. ½ miliona wiernych.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55216C33-911E-41B5-B5A0-196236DC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4890" r="4630" b="5633"/>
          <a:stretch/>
        </p:blipFill>
        <p:spPr>
          <a:xfrm>
            <a:off x="200304" y="5007697"/>
            <a:ext cx="2490254" cy="160777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2E4F4159-89A7-446F-8530-0C31624393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4977" r="2131" b="4225"/>
          <a:stretch/>
        </p:blipFill>
        <p:spPr>
          <a:xfrm>
            <a:off x="8010150" y="5036815"/>
            <a:ext cx="2506684" cy="159152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D7EB189-EEE8-4099-AB4D-80A70B51E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57" y="5007697"/>
            <a:ext cx="2447925" cy="161563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B7C24BB-BECC-40FE-B167-4FB23CBE80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5074" r="2913" b="2967"/>
          <a:stretch/>
        </p:blipFill>
        <p:spPr>
          <a:xfrm>
            <a:off x="5366948" y="5023943"/>
            <a:ext cx="2521136" cy="1591527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AB82A321-9457-42ED-850F-E3A247C64B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2605" r="51212" b="5423"/>
          <a:stretch/>
        </p:blipFill>
        <p:spPr>
          <a:xfrm>
            <a:off x="10607040" y="5023943"/>
            <a:ext cx="1427115" cy="163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74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az 36">
            <a:extLst>
              <a:ext uri="{FF2B5EF4-FFF2-40B4-BE49-F238E27FC236}">
                <a16:creationId xmlns:a16="http://schemas.microsoft.com/office/drawing/2014/main" id="{15D8ACB9-9811-43B3-A631-1C24FA070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t="9211" r="8411" b="8487"/>
          <a:stretch/>
        </p:blipFill>
        <p:spPr>
          <a:xfrm>
            <a:off x="7708037" y="3326584"/>
            <a:ext cx="2012303" cy="329752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Wspólnotowe i masowe formy pobożności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0D7708D8-0885-4D0A-83A3-F7B45AB2B570}"/>
              </a:ext>
            </a:extLst>
          </p:cNvPr>
          <p:cNvSpPr txBox="1">
            <a:spLocks/>
          </p:cNvSpPr>
          <p:nvPr/>
        </p:nvSpPr>
        <p:spPr>
          <a:xfrm>
            <a:off x="3244181" y="955337"/>
            <a:ext cx="8716243" cy="4601401"/>
          </a:xfrm>
          <a:prstGeom prst="rect">
            <a:avLst/>
          </a:prstGeom>
        </p:spPr>
        <p:txBody>
          <a:bodyPr vert="horz" lIns="91440" tIns="45720" rIns="91440" bIns="45720" numCol="2" spcCol="36000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Masowy charakter miały niektóre formy działań duszpasterskich. </a:t>
            </a:r>
            <a:b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Przykładem mogą być </a:t>
            </a:r>
            <a:r>
              <a:rPr lang="pl-PL" sz="6400" b="1" dirty="0">
                <a:solidFill>
                  <a:schemeClr val="tx1"/>
                </a:solidFill>
                <a:cs typeface="Times New Roman" panose="02020603050405020304" pitchFamily="18" charset="0"/>
              </a:rPr>
              <a:t>misje ludowe, prowadzone przez zakonników</a:t>
            </a: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. </a:t>
            </a:r>
            <a:b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Stanowiły one skuteczne narzędzie ożywiania życia religijnego, dlatego często organizowano je </a:t>
            </a:r>
            <a:r>
              <a:rPr lang="pl-PL" sz="6400" b="1" dirty="0">
                <a:solidFill>
                  <a:schemeClr val="tx1"/>
                </a:solidFill>
                <a:cs typeface="Times New Roman" panose="02020603050405020304" pitchFamily="18" charset="0"/>
              </a:rPr>
              <a:t>tam, gdzie wiara była zagrożona:</a:t>
            </a:r>
          </a:p>
          <a:p>
            <a:pPr>
              <a:lnSpc>
                <a:spcPct val="120000"/>
              </a:lnSpc>
            </a:pPr>
            <a:endParaRPr lang="pl-PL" sz="6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144463" indent="-144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na terenach intensywnej industrializacji</a:t>
            </a:r>
          </a:p>
          <a:p>
            <a:pPr marL="144463" indent="-144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po wstrząsach społeczno-politycznych (rabacja galicyjska, rewolucja 1905 r.)</a:t>
            </a:r>
          </a:p>
          <a:p>
            <a:pPr marL="144463" indent="-144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podczas konfrontacji z mariawityzmem</a:t>
            </a:r>
          </a:p>
          <a:p>
            <a:pPr marL="144463" indent="-1444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w środowiskach, gdzie rozwijał się ruch ludowy i robotniczy</a:t>
            </a:r>
          </a:p>
          <a:p>
            <a:pPr>
              <a:lnSpc>
                <a:spcPct val="120000"/>
              </a:lnSpc>
            </a:pPr>
            <a:r>
              <a:rPr lang="pl-PL" sz="6400" dirty="0">
                <a:solidFill>
                  <a:srgbClr val="C00000"/>
                </a:solidFill>
                <a:cs typeface="Times New Roman" panose="02020603050405020304" pitchFamily="18" charset="0"/>
              </a:rPr>
              <a:t>Wydawnictwa dewocyjne: </a:t>
            </a: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modlitewniki, śpiewniki, książeczki do nabożeństwa, kolportowane w parafiach, sanktuariach,</a:t>
            </a:r>
            <a:b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pl-PL" sz="6400" dirty="0">
                <a:solidFill>
                  <a:schemeClr val="tx1"/>
                </a:solidFill>
                <a:cs typeface="Times New Roman" panose="02020603050405020304" pitchFamily="18" charset="0"/>
              </a:rPr>
              <a:t>na jarmarkach, odpustach i uroczystościach religijnych, </a:t>
            </a:r>
            <a:r>
              <a:rPr lang="pl-PL" sz="6400" b="1" dirty="0">
                <a:solidFill>
                  <a:schemeClr val="tx1"/>
                </a:solidFill>
                <a:cs typeface="Times New Roman" panose="02020603050405020304" pitchFamily="18" charset="0"/>
              </a:rPr>
              <a:t>trafiały pod strzechy wcześniej i w większych nakładach niż świecka prasa i książki.</a:t>
            </a:r>
          </a:p>
          <a:p>
            <a:pPr>
              <a:lnSpc>
                <a:spcPct val="120000"/>
              </a:lnSpc>
            </a:pPr>
            <a:endParaRPr lang="pl-PL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9C8B57-6FFD-49F2-BEE0-E84E233DC2ED}"/>
              </a:ext>
            </a:extLst>
          </p:cNvPr>
          <p:cNvSpPr txBox="1"/>
          <p:nvPr/>
        </p:nvSpPr>
        <p:spPr>
          <a:xfrm>
            <a:off x="-12153183" y="56257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69A1A45-9D22-4390-8D8F-95FA88BF7297}"/>
              </a:ext>
            </a:extLst>
          </p:cNvPr>
          <p:cNvSpPr txBox="1"/>
          <p:nvPr/>
        </p:nvSpPr>
        <p:spPr>
          <a:xfrm>
            <a:off x="-12000783" y="57781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28FBE2E3-32B3-4911-9E4F-CBAF06564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52" y="3280323"/>
            <a:ext cx="6457240" cy="3390049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2B124943-4B30-4DB9-8204-FFBBDE806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2350" r="5376" b="292"/>
          <a:stretch/>
        </p:blipFill>
        <p:spPr>
          <a:xfrm>
            <a:off x="10809991" y="3031806"/>
            <a:ext cx="1248707" cy="213576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8A2C059E-B413-47E8-8696-F6627BFCC1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5" t="6191" r="5307" b="3223"/>
          <a:stretch/>
        </p:blipFill>
        <p:spPr>
          <a:xfrm>
            <a:off x="10137227" y="3727494"/>
            <a:ext cx="1297117" cy="2151121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097AF01F-C903-4130-BD1B-DD381982C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09" y="4916968"/>
            <a:ext cx="1277983" cy="17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74759B-8E74-4C6A-B5BF-E207A7B44519}"/>
              </a:ext>
            </a:extLst>
          </p:cNvPr>
          <p:cNvSpPr txBox="1"/>
          <p:nvPr/>
        </p:nvSpPr>
        <p:spPr>
          <a:xfrm>
            <a:off x="3178733" y="322192"/>
            <a:ext cx="878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+mj-lt"/>
              </a:rPr>
              <a:t>Nowe gromadzenia zakonne i aktywizacja kobiet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2E9C8B57-6FFD-49F2-BEE0-E84E233DC2ED}"/>
              </a:ext>
            </a:extLst>
          </p:cNvPr>
          <p:cNvSpPr txBox="1"/>
          <p:nvPr/>
        </p:nvSpPr>
        <p:spPr>
          <a:xfrm>
            <a:off x="-12153183" y="56257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469A1A45-9D22-4390-8D8F-95FA88BF7297}"/>
              </a:ext>
            </a:extLst>
          </p:cNvPr>
          <p:cNvSpPr txBox="1"/>
          <p:nvPr/>
        </p:nvSpPr>
        <p:spPr>
          <a:xfrm>
            <a:off x="-12000783" y="5778125"/>
            <a:ext cx="565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5240EE10-BFA6-49F2-82DB-3B7AF0E6B7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5799" r="9006" b="8182"/>
          <a:stretch/>
        </p:blipFill>
        <p:spPr>
          <a:xfrm>
            <a:off x="9885964" y="4314287"/>
            <a:ext cx="2074460" cy="248389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D9CDD933-1CE8-4F72-B60E-1569A6522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837" y="4690013"/>
            <a:ext cx="3472047" cy="2108167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A525A9C-B8B7-4179-859B-F7000A14A9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009747"/>
              </p:ext>
            </p:extLst>
          </p:nvPr>
        </p:nvGraphicFramePr>
        <p:xfrm>
          <a:off x="-971865" y="1177697"/>
          <a:ext cx="1293228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7421662E-E255-4E6A-81DF-198FE7FA77D7}"/>
              </a:ext>
            </a:extLst>
          </p:cNvPr>
          <p:cNvSpPr/>
          <p:nvPr/>
        </p:nvSpPr>
        <p:spPr>
          <a:xfrm>
            <a:off x="3178733" y="1283611"/>
            <a:ext cx="20119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Tajne zgromadzenia bezhabitowe 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Honorata Koźmińskiego: </a:t>
            </a:r>
          </a:p>
        </p:txBody>
      </p:sp>
    </p:spTree>
    <p:extLst>
      <p:ext uri="{BB962C8B-B14F-4D97-AF65-F5344CB8AC3E}">
        <p14:creationId xmlns:p14="http://schemas.microsoft.com/office/powerpoint/2010/main" val="22443779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1756</TotalTime>
  <Words>749</Words>
  <Application>Microsoft Office PowerPoint</Application>
  <PresentationFormat>Panoramiczny</PresentationFormat>
  <Paragraphs>101</Paragraphs>
  <Slides>17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Arial</vt:lpstr>
      <vt:lpstr>Calibri</vt:lpstr>
      <vt:lpstr>Georgia</vt:lpstr>
      <vt:lpstr>Lato</vt:lpstr>
      <vt:lpstr>Lato Black</vt:lpstr>
      <vt:lpstr>Times New Roman</vt:lpstr>
      <vt:lpstr>Motyw pakietu Office</vt:lpstr>
      <vt:lpstr>Prezentacja programu PowerPoint</vt:lpstr>
      <vt:lpstr>Nowoczesny Naród, Nowoczesna Religijność  – Przypadek Polski.  Część 2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Brzyska</dc:creator>
  <cp:lastModifiedBy>Katarzyna Brzyska</cp:lastModifiedBy>
  <cp:revision>53</cp:revision>
  <dcterms:created xsi:type="dcterms:W3CDTF">2019-07-03T10:53:16Z</dcterms:created>
  <dcterms:modified xsi:type="dcterms:W3CDTF">2019-09-16T10:35:04Z</dcterms:modified>
</cp:coreProperties>
</file>